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5" r:id="rId3"/>
    <p:sldId id="294" r:id="rId4"/>
    <p:sldId id="258" r:id="rId5"/>
    <p:sldId id="281" r:id="rId6"/>
    <p:sldId id="282" r:id="rId7"/>
    <p:sldId id="283" r:id="rId8"/>
    <p:sldId id="302" r:id="rId9"/>
    <p:sldId id="307" r:id="rId10"/>
    <p:sldId id="306" r:id="rId11"/>
    <p:sldId id="311" r:id="rId12"/>
    <p:sldId id="313" r:id="rId13"/>
    <p:sldId id="308" r:id="rId14"/>
    <p:sldId id="309" r:id="rId15"/>
    <p:sldId id="310" r:id="rId16"/>
    <p:sldId id="312" r:id="rId17"/>
    <p:sldId id="280" r:id="rId18"/>
  </p:sldIdLst>
  <p:sldSz cx="9144000" cy="6858000" type="screen4x3"/>
  <p:notesSz cx="6669088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Estilo Claro 2 - Destaqu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DBED569-4797-4DF1-A0F4-6AAB3CD982D8}" styleName="Estilo Claro 3 - Destaqu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édio 1 - Destaqu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083E6E3-FA7D-4D7B-A595-EF9225AFEA82}" styleName="Estilo Claro 1 - Destaqu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Escuro 2 - Destaque 1/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Estilo Médio 1 - Destaqu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A322FA-C6B6-4E7F-9B98-ED55E5A5B5DE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D43ED2-B417-43BC-8643-6C2FF918F31B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dirty="0" smtClean="0"/>
            <a:t>Reforço de competências e empregabilidade, modernização da educação e formação </a:t>
          </a:r>
          <a:endParaRPr lang="en-US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/>
        </a:p>
      </dgm:t>
    </dgm:pt>
    <dgm:pt modelId="{CF9005E4-DA14-4B82-AEF8-64644705B379}" type="parTrans" cxnId="{B8BE4C60-1CED-4E14-ADE8-94D0B1F61961}">
      <dgm:prSet/>
      <dgm:spPr/>
      <dgm:t>
        <a:bodyPr/>
        <a:lstStyle/>
        <a:p>
          <a:endParaRPr lang="en-US"/>
        </a:p>
      </dgm:t>
    </dgm:pt>
    <dgm:pt modelId="{9569740B-3D65-4265-9DE8-F1C4F38C46ED}" type="sibTrans" cxnId="{B8BE4C60-1CED-4E14-ADE8-94D0B1F61961}">
      <dgm:prSet/>
      <dgm:spPr/>
      <dgm:t>
        <a:bodyPr/>
        <a:lstStyle/>
        <a:p>
          <a:endParaRPr lang="en-US"/>
        </a:p>
      </dgm:t>
    </dgm:pt>
    <dgm:pt modelId="{D2C4B48F-DCD0-4CA8-85F4-7BB7CBC5EDCC}">
      <dgm:prSet phldrT="[Texto]"/>
      <dgm:spPr/>
      <dgm:t>
        <a:bodyPr/>
        <a:lstStyle/>
        <a:p>
          <a:r>
            <a:rPr lang="pt-PT" dirty="0" smtClean="0"/>
            <a:t>Apoiar parcerias entre instituições de ensino superior e modernizar os sistema de educação e formação</a:t>
          </a:r>
          <a:endParaRPr lang="en-US" dirty="0"/>
        </a:p>
      </dgm:t>
    </dgm:pt>
    <dgm:pt modelId="{F3065752-53F5-47AB-8A98-D5640341539D}" type="parTrans" cxnId="{870EDCAD-1460-4C6D-A03B-AA1F4CBF5BC5}">
      <dgm:prSet/>
      <dgm:spPr/>
      <dgm:t>
        <a:bodyPr/>
        <a:lstStyle/>
        <a:p>
          <a:endParaRPr lang="en-US"/>
        </a:p>
      </dgm:t>
    </dgm:pt>
    <dgm:pt modelId="{6BFB51BE-D4B4-4D1F-9CD1-8608E1821061}" type="sibTrans" cxnId="{870EDCAD-1460-4C6D-A03B-AA1F4CBF5BC5}">
      <dgm:prSet/>
      <dgm:spPr/>
      <dgm:t>
        <a:bodyPr/>
        <a:lstStyle/>
        <a:p>
          <a:endParaRPr lang="en-US"/>
        </a:p>
      </dgm:t>
    </dgm:pt>
    <dgm:pt modelId="{AF251B69-2C06-4858-BB75-50437C7A1BBD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dirty="0" smtClean="0"/>
            <a:t>Promover a inovação, o empreendedorismo e a empregabilidade</a:t>
          </a:r>
          <a:endParaRPr lang="en-US" dirty="0" smtClean="0"/>
        </a:p>
        <a:p>
          <a:endParaRPr lang="en-US" dirty="0"/>
        </a:p>
      </dgm:t>
    </dgm:pt>
    <dgm:pt modelId="{3C06209A-A114-4DD5-805E-B0C531EE1E83}" type="parTrans" cxnId="{4647C275-A092-440D-B61C-1A771239D240}">
      <dgm:prSet/>
      <dgm:spPr/>
      <dgm:t>
        <a:bodyPr/>
        <a:lstStyle/>
        <a:p>
          <a:endParaRPr lang="en-US"/>
        </a:p>
      </dgm:t>
    </dgm:pt>
    <dgm:pt modelId="{8ECE0956-BAA7-4AEB-907F-8683E445DFAA}" type="sibTrans" cxnId="{4647C275-A092-440D-B61C-1A771239D240}">
      <dgm:prSet/>
      <dgm:spPr/>
      <dgm:t>
        <a:bodyPr/>
        <a:lstStyle/>
        <a:p>
          <a:endParaRPr lang="en-US"/>
        </a:p>
      </dgm:t>
    </dgm:pt>
    <dgm:pt modelId="{A92B643D-74E1-4F9F-9FA2-EF48886CE31D}">
      <dgm:prSet phldrT="[Texto]"/>
      <dgm:spPr/>
      <dgm:t>
        <a:bodyPr/>
        <a:lstStyle/>
        <a:p>
          <a:r>
            <a:rPr lang="pt-PT" dirty="0" smtClean="0"/>
            <a:t>Dar oportunidade de aprendizagem no estrangeiro</a:t>
          </a:r>
          <a:endParaRPr lang="en-US" dirty="0"/>
        </a:p>
      </dgm:t>
    </dgm:pt>
    <dgm:pt modelId="{4C2A996A-E212-4EF3-8E04-1B5717973CC8}" type="parTrans" cxnId="{6F14EE90-06F2-43CE-A8C5-335490D21870}">
      <dgm:prSet/>
      <dgm:spPr/>
      <dgm:t>
        <a:bodyPr/>
        <a:lstStyle/>
        <a:p>
          <a:endParaRPr lang="en-US"/>
        </a:p>
      </dgm:t>
    </dgm:pt>
    <dgm:pt modelId="{FBBB163E-11D9-450D-A88D-F9907CDC25E9}" type="sibTrans" cxnId="{6F14EE90-06F2-43CE-A8C5-335490D21870}">
      <dgm:prSet/>
      <dgm:spPr/>
      <dgm:t>
        <a:bodyPr/>
        <a:lstStyle/>
        <a:p>
          <a:endParaRPr lang="en-US"/>
        </a:p>
      </dgm:t>
    </dgm:pt>
    <dgm:pt modelId="{32CE5AB6-EF22-42AD-95F2-C399351BFF0F}" type="pres">
      <dgm:prSet presAssocID="{30A322FA-C6B6-4E7F-9B98-ED55E5A5B5D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A75110-3E81-47BA-9081-92EA76356A3B}" type="pres">
      <dgm:prSet presAssocID="{85D43ED2-B417-43BC-8643-6C2FF918F31B}" presName="singleCycle" presStyleCnt="0"/>
      <dgm:spPr/>
    </dgm:pt>
    <dgm:pt modelId="{0EAEF3F0-A3A0-4FE9-BCB1-2586AF50B448}" type="pres">
      <dgm:prSet presAssocID="{85D43ED2-B417-43BC-8643-6C2FF918F31B}" presName="singleCenter" presStyleLbl="node1" presStyleIdx="0" presStyleCnt="4" custScaleX="195165" custScaleY="12666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D949FC6-5594-4D7B-9FA0-8C48F77815E5}" type="pres">
      <dgm:prSet presAssocID="{F3065752-53F5-47AB-8A98-D5640341539D}" presName="Name56" presStyleLbl="parChTrans1D2" presStyleIdx="0" presStyleCnt="3"/>
      <dgm:spPr/>
      <dgm:t>
        <a:bodyPr/>
        <a:lstStyle/>
        <a:p>
          <a:endParaRPr lang="en-US"/>
        </a:p>
      </dgm:t>
    </dgm:pt>
    <dgm:pt modelId="{717D8A16-323E-4AB4-8427-D82DED8EC435}" type="pres">
      <dgm:prSet presAssocID="{D2C4B48F-DCD0-4CA8-85F4-7BB7CBC5EDCC}" presName="text0" presStyleLbl="node1" presStyleIdx="1" presStyleCnt="4" custScaleX="239365" custScaleY="202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37521-ED34-40FA-9527-D822041449C0}" type="pres">
      <dgm:prSet presAssocID="{3C06209A-A114-4DD5-805E-B0C531EE1E83}" presName="Name56" presStyleLbl="parChTrans1D2" presStyleIdx="1" presStyleCnt="3"/>
      <dgm:spPr/>
      <dgm:t>
        <a:bodyPr/>
        <a:lstStyle/>
        <a:p>
          <a:endParaRPr lang="en-US"/>
        </a:p>
      </dgm:t>
    </dgm:pt>
    <dgm:pt modelId="{6A4ED284-E8DA-40EA-B67F-977E0F914A74}" type="pres">
      <dgm:prSet presAssocID="{AF251B69-2C06-4858-BB75-50437C7A1BBD}" presName="text0" presStyleLbl="node1" presStyleIdx="2" presStyleCnt="4" custScaleX="272758" custScaleY="181299" custRadScaleRad="157227" custRadScaleInc="-168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6999B-2270-47B3-A00D-116D60DB6C44}" type="pres">
      <dgm:prSet presAssocID="{4C2A996A-E212-4EF3-8E04-1B5717973CC8}" presName="Name56" presStyleLbl="parChTrans1D2" presStyleIdx="2" presStyleCnt="3"/>
      <dgm:spPr/>
      <dgm:t>
        <a:bodyPr/>
        <a:lstStyle/>
        <a:p>
          <a:endParaRPr lang="en-US"/>
        </a:p>
      </dgm:t>
    </dgm:pt>
    <dgm:pt modelId="{DF730796-EB66-4436-BBB4-E4F0CF2EE3E9}" type="pres">
      <dgm:prSet presAssocID="{A92B643D-74E1-4F9F-9FA2-EF48886CE31D}" presName="text0" presStyleLbl="node1" presStyleIdx="3" presStyleCnt="4" custScaleX="253769" custScaleY="177500" custRadScaleRad="147794" custRadScaleInc="17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47C275-A092-440D-B61C-1A771239D240}" srcId="{85D43ED2-B417-43BC-8643-6C2FF918F31B}" destId="{AF251B69-2C06-4858-BB75-50437C7A1BBD}" srcOrd="1" destOrd="0" parTransId="{3C06209A-A114-4DD5-805E-B0C531EE1E83}" sibTransId="{8ECE0956-BAA7-4AEB-907F-8683E445DFAA}"/>
    <dgm:cxn modelId="{38C3E264-3457-416C-B657-CD6BD4691838}" type="presOf" srcId="{85D43ED2-B417-43BC-8643-6C2FF918F31B}" destId="{0EAEF3F0-A3A0-4FE9-BCB1-2586AF50B448}" srcOrd="0" destOrd="0" presId="urn:microsoft.com/office/officeart/2008/layout/RadialCluster"/>
    <dgm:cxn modelId="{870EDCAD-1460-4C6D-A03B-AA1F4CBF5BC5}" srcId="{85D43ED2-B417-43BC-8643-6C2FF918F31B}" destId="{D2C4B48F-DCD0-4CA8-85F4-7BB7CBC5EDCC}" srcOrd="0" destOrd="0" parTransId="{F3065752-53F5-47AB-8A98-D5640341539D}" sibTransId="{6BFB51BE-D4B4-4D1F-9CD1-8608E1821061}"/>
    <dgm:cxn modelId="{37AC6C38-BA3B-45ED-B0C2-45F031D0DCA6}" type="presOf" srcId="{4C2A996A-E212-4EF3-8E04-1B5717973CC8}" destId="{D066999B-2270-47B3-A00D-116D60DB6C44}" srcOrd="0" destOrd="0" presId="urn:microsoft.com/office/officeart/2008/layout/RadialCluster"/>
    <dgm:cxn modelId="{34F82957-8106-4FCD-B04D-7BC70BFD7E8D}" type="presOf" srcId="{3C06209A-A114-4DD5-805E-B0C531EE1E83}" destId="{A7637521-ED34-40FA-9527-D822041449C0}" srcOrd="0" destOrd="0" presId="urn:microsoft.com/office/officeart/2008/layout/RadialCluster"/>
    <dgm:cxn modelId="{79D0C9D9-0ADE-4700-909D-FB6B8AF1CA59}" type="presOf" srcId="{30A322FA-C6B6-4E7F-9B98-ED55E5A5B5DE}" destId="{32CE5AB6-EF22-42AD-95F2-C399351BFF0F}" srcOrd="0" destOrd="0" presId="urn:microsoft.com/office/officeart/2008/layout/RadialCluster"/>
    <dgm:cxn modelId="{F3ECDD8A-525C-4090-8F73-C5F002F0FA53}" type="presOf" srcId="{D2C4B48F-DCD0-4CA8-85F4-7BB7CBC5EDCC}" destId="{717D8A16-323E-4AB4-8427-D82DED8EC435}" srcOrd="0" destOrd="0" presId="urn:microsoft.com/office/officeart/2008/layout/RadialCluster"/>
    <dgm:cxn modelId="{D7212D15-3C8C-4E86-9264-8E5641312189}" type="presOf" srcId="{A92B643D-74E1-4F9F-9FA2-EF48886CE31D}" destId="{DF730796-EB66-4436-BBB4-E4F0CF2EE3E9}" srcOrd="0" destOrd="0" presId="urn:microsoft.com/office/officeart/2008/layout/RadialCluster"/>
    <dgm:cxn modelId="{6F14EE90-06F2-43CE-A8C5-335490D21870}" srcId="{85D43ED2-B417-43BC-8643-6C2FF918F31B}" destId="{A92B643D-74E1-4F9F-9FA2-EF48886CE31D}" srcOrd="2" destOrd="0" parTransId="{4C2A996A-E212-4EF3-8E04-1B5717973CC8}" sibTransId="{FBBB163E-11D9-450D-A88D-F9907CDC25E9}"/>
    <dgm:cxn modelId="{46E8D506-AD7B-49CE-98B2-CDB6E204E775}" type="presOf" srcId="{AF251B69-2C06-4858-BB75-50437C7A1BBD}" destId="{6A4ED284-E8DA-40EA-B67F-977E0F914A74}" srcOrd="0" destOrd="0" presId="urn:microsoft.com/office/officeart/2008/layout/RadialCluster"/>
    <dgm:cxn modelId="{B8BE4C60-1CED-4E14-ADE8-94D0B1F61961}" srcId="{30A322FA-C6B6-4E7F-9B98-ED55E5A5B5DE}" destId="{85D43ED2-B417-43BC-8643-6C2FF918F31B}" srcOrd="0" destOrd="0" parTransId="{CF9005E4-DA14-4B82-AEF8-64644705B379}" sibTransId="{9569740B-3D65-4265-9DE8-F1C4F38C46ED}"/>
    <dgm:cxn modelId="{BC2A130A-8D37-4BB5-AAE2-091CA807120F}" type="presOf" srcId="{F3065752-53F5-47AB-8A98-D5640341539D}" destId="{CD949FC6-5594-4D7B-9FA0-8C48F77815E5}" srcOrd="0" destOrd="0" presId="urn:microsoft.com/office/officeart/2008/layout/RadialCluster"/>
    <dgm:cxn modelId="{0E03ABAA-F2A9-4DFC-9C6D-98645515D161}" type="presParOf" srcId="{32CE5AB6-EF22-42AD-95F2-C399351BFF0F}" destId="{0DA75110-3E81-47BA-9081-92EA76356A3B}" srcOrd="0" destOrd="0" presId="urn:microsoft.com/office/officeart/2008/layout/RadialCluster"/>
    <dgm:cxn modelId="{CAA32804-E9C5-4680-9FB7-06CFA8327BB8}" type="presParOf" srcId="{0DA75110-3E81-47BA-9081-92EA76356A3B}" destId="{0EAEF3F0-A3A0-4FE9-BCB1-2586AF50B448}" srcOrd="0" destOrd="0" presId="urn:microsoft.com/office/officeart/2008/layout/RadialCluster"/>
    <dgm:cxn modelId="{D23B0D5F-07A3-4D3E-B6D9-F48208FE241B}" type="presParOf" srcId="{0DA75110-3E81-47BA-9081-92EA76356A3B}" destId="{CD949FC6-5594-4D7B-9FA0-8C48F77815E5}" srcOrd="1" destOrd="0" presId="urn:microsoft.com/office/officeart/2008/layout/RadialCluster"/>
    <dgm:cxn modelId="{E63D8FCD-D40E-4DA4-B742-AB840B9C3F42}" type="presParOf" srcId="{0DA75110-3E81-47BA-9081-92EA76356A3B}" destId="{717D8A16-323E-4AB4-8427-D82DED8EC435}" srcOrd="2" destOrd="0" presId="urn:microsoft.com/office/officeart/2008/layout/RadialCluster"/>
    <dgm:cxn modelId="{CC011C4B-5C91-4AF4-AE75-E44461AA6ECA}" type="presParOf" srcId="{0DA75110-3E81-47BA-9081-92EA76356A3B}" destId="{A7637521-ED34-40FA-9527-D822041449C0}" srcOrd="3" destOrd="0" presId="urn:microsoft.com/office/officeart/2008/layout/RadialCluster"/>
    <dgm:cxn modelId="{45D76874-72B0-4187-854D-4EDF7AE1DB55}" type="presParOf" srcId="{0DA75110-3E81-47BA-9081-92EA76356A3B}" destId="{6A4ED284-E8DA-40EA-B67F-977E0F914A74}" srcOrd="4" destOrd="0" presId="urn:microsoft.com/office/officeart/2008/layout/RadialCluster"/>
    <dgm:cxn modelId="{54EA1E82-F84F-416C-BACE-D92BCDFE2EC7}" type="presParOf" srcId="{0DA75110-3E81-47BA-9081-92EA76356A3B}" destId="{D066999B-2270-47B3-A00D-116D60DB6C44}" srcOrd="5" destOrd="0" presId="urn:microsoft.com/office/officeart/2008/layout/RadialCluster"/>
    <dgm:cxn modelId="{3C36FA2E-9901-4256-A627-2D96C302E724}" type="presParOf" srcId="{0DA75110-3E81-47BA-9081-92EA76356A3B}" destId="{DF730796-EB66-4436-BBB4-E4F0CF2EE3E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5F4ECB-AD1B-4099-895E-CEC35A22742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PT"/>
        </a:p>
      </dgm:t>
    </dgm:pt>
    <dgm:pt modelId="{D2E106C2-06C1-4277-B907-123D0755C7EB}">
      <dgm:prSet phldrT="[Texto]"/>
      <dgm:spPr/>
      <dgm:t>
        <a:bodyPr/>
        <a:lstStyle/>
        <a:p>
          <a:r>
            <a:rPr lang="pt-PT" dirty="0" smtClean="0"/>
            <a:t>ERASMUS +</a:t>
          </a:r>
          <a:endParaRPr lang="pt-PT" dirty="0"/>
        </a:p>
      </dgm:t>
    </dgm:pt>
    <dgm:pt modelId="{04291061-A9A9-4040-B15C-6BBCAB172723}" type="parTrans" cxnId="{648E8EE5-BF9B-4092-9C14-890FC7A3BB95}">
      <dgm:prSet/>
      <dgm:spPr/>
      <dgm:t>
        <a:bodyPr/>
        <a:lstStyle/>
        <a:p>
          <a:endParaRPr lang="pt-PT"/>
        </a:p>
      </dgm:t>
    </dgm:pt>
    <dgm:pt modelId="{577DCA7C-9D0A-40FF-A029-00080C2C3B69}" type="sibTrans" cxnId="{648E8EE5-BF9B-4092-9C14-890FC7A3BB95}">
      <dgm:prSet/>
      <dgm:spPr/>
      <dgm:t>
        <a:bodyPr/>
        <a:lstStyle/>
        <a:p>
          <a:endParaRPr lang="pt-PT"/>
        </a:p>
      </dgm:t>
    </dgm:pt>
    <dgm:pt modelId="{B3E7438F-0C47-427D-B4B4-20CD51955EDA}">
      <dgm:prSet phldrT="[Texto]" custT="1"/>
      <dgm:spPr>
        <a:solidFill>
          <a:schemeClr val="accent6"/>
        </a:solidFill>
      </dgm:spPr>
      <dgm:t>
        <a:bodyPr/>
        <a:lstStyle/>
        <a:p>
          <a:pPr>
            <a:spcAft>
              <a:spcPct val="35000"/>
            </a:spcAft>
          </a:pPr>
          <a:r>
            <a:rPr lang="pt-PT" sz="1400" b="0" dirty="0" smtClean="0">
              <a:latin typeface="Calibri" panose="020F0502020204030204" pitchFamily="34" charset="0"/>
            </a:rPr>
            <a:t>Ação-chave 1</a:t>
          </a:r>
        </a:p>
        <a:p>
          <a:pPr>
            <a:spcAft>
              <a:spcPts val="0"/>
            </a:spcAft>
          </a:pPr>
          <a:r>
            <a:rPr lang="pt-PT" sz="1800" b="1" dirty="0" smtClean="0">
              <a:latin typeface="Calibri" panose="020F0502020204030204" pitchFamily="34" charset="0"/>
            </a:rPr>
            <a:t>Mobilidade para Aprendizagem </a:t>
          </a:r>
          <a:endParaRPr lang="pt-PT" sz="1800" b="1" dirty="0">
            <a:latin typeface="Calibri" panose="020F0502020204030204" pitchFamily="34" charset="0"/>
          </a:endParaRPr>
        </a:p>
      </dgm:t>
    </dgm:pt>
    <dgm:pt modelId="{F386EC5E-2F9D-4140-92E1-F20D53B803EA}" type="parTrans" cxnId="{1EAA9AE3-8AB5-4958-B57E-30FED94019D9}">
      <dgm:prSet/>
      <dgm:spPr/>
      <dgm:t>
        <a:bodyPr/>
        <a:lstStyle/>
        <a:p>
          <a:endParaRPr lang="pt-PT"/>
        </a:p>
      </dgm:t>
    </dgm:pt>
    <dgm:pt modelId="{F47C9494-A01A-4E76-88E1-E55CE6D0AADD}" type="sibTrans" cxnId="{1EAA9AE3-8AB5-4958-B57E-30FED94019D9}">
      <dgm:prSet/>
      <dgm:spPr/>
      <dgm:t>
        <a:bodyPr/>
        <a:lstStyle/>
        <a:p>
          <a:endParaRPr lang="pt-PT"/>
        </a:p>
      </dgm:t>
    </dgm:pt>
    <dgm:pt modelId="{5AEF5E08-6A89-4B5E-B3D5-0354B36A9931}">
      <dgm:prSet phldrT="[Texto]" custT="1"/>
      <dgm:spPr/>
      <dgm:t>
        <a:bodyPr/>
        <a:lstStyle/>
        <a:p>
          <a:r>
            <a:rPr lang="pt-PT" sz="1400" dirty="0" smtClean="0">
              <a:latin typeface="Calibri" panose="020F0502020204030204" pitchFamily="34" charset="0"/>
            </a:rPr>
            <a:t>Ação-chave 2</a:t>
          </a:r>
        </a:p>
        <a:p>
          <a:r>
            <a:rPr lang="pt-PT" sz="1800" b="1" dirty="0" smtClean="0">
              <a:latin typeface="Calibri" panose="020F0502020204030204" pitchFamily="34" charset="0"/>
            </a:rPr>
            <a:t>Cooperação para a Inovação  </a:t>
          </a:r>
          <a:endParaRPr lang="pt-PT" sz="1800" b="1" dirty="0">
            <a:latin typeface="Calibri" panose="020F0502020204030204" pitchFamily="34" charset="0"/>
          </a:endParaRPr>
        </a:p>
      </dgm:t>
    </dgm:pt>
    <dgm:pt modelId="{1231084B-D677-43C9-B958-3502BF5BA51C}" type="parTrans" cxnId="{C5157CB9-0ED0-4C71-A4A7-AE416854B4DB}">
      <dgm:prSet/>
      <dgm:spPr/>
      <dgm:t>
        <a:bodyPr/>
        <a:lstStyle/>
        <a:p>
          <a:endParaRPr lang="pt-PT"/>
        </a:p>
      </dgm:t>
    </dgm:pt>
    <dgm:pt modelId="{40F6DABA-41AC-4B09-A23F-8350CA8F14A6}" type="sibTrans" cxnId="{C5157CB9-0ED0-4C71-A4A7-AE416854B4DB}">
      <dgm:prSet/>
      <dgm:spPr/>
      <dgm:t>
        <a:bodyPr/>
        <a:lstStyle/>
        <a:p>
          <a:endParaRPr lang="pt-PT"/>
        </a:p>
      </dgm:t>
    </dgm:pt>
    <dgm:pt modelId="{2F5F6562-9231-42DF-851D-670EA9BF9BDE}">
      <dgm:prSet phldrT="[Texto]" custT="1"/>
      <dgm:spPr/>
      <dgm:t>
        <a:bodyPr/>
        <a:lstStyle/>
        <a:p>
          <a:r>
            <a:rPr lang="pt-PT" sz="1400" dirty="0" smtClean="0">
              <a:latin typeface="Calibri" panose="020F0502020204030204" pitchFamily="34" charset="0"/>
            </a:rPr>
            <a:t>Ação-chave 3</a:t>
          </a:r>
        </a:p>
        <a:p>
          <a:r>
            <a:rPr lang="pt-PT" sz="1800" b="1" dirty="0" smtClean="0">
              <a:latin typeface="Calibri" panose="020F0502020204030204" pitchFamily="34" charset="0"/>
            </a:rPr>
            <a:t>Reforma das políticas</a:t>
          </a:r>
          <a:endParaRPr lang="pt-PT" sz="1800" b="1" dirty="0">
            <a:latin typeface="Calibri" panose="020F0502020204030204" pitchFamily="34" charset="0"/>
          </a:endParaRPr>
        </a:p>
      </dgm:t>
    </dgm:pt>
    <dgm:pt modelId="{8E832C11-8A19-4F64-9444-14AFF5617654}" type="parTrans" cxnId="{9B1BD583-4A5C-4D28-9D2B-2DC6617C02DD}">
      <dgm:prSet/>
      <dgm:spPr/>
      <dgm:t>
        <a:bodyPr/>
        <a:lstStyle/>
        <a:p>
          <a:endParaRPr lang="pt-PT"/>
        </a:p>
      </dgm:t>
    </dgm:pt>
    <dgm:pt modelId="{2F4FB12D-598D-48D0-8E60-547B0A7598AF}" type="sibTrans" cxnId="{9B1BD583-4A5C-4D28-9D2B-2DC6617C02DD}">
      <dgm:prSet/>
      <dgm:spPr/>
      <dgm:t>
        <a:bodyPr/>
        <a:lstStyle/>
        <a:p>
          <a:endParaRPr lang="pt-PT"/>
        </a:p>
      </dgm:t>
    </dgm:pt>
    <dgm:pt modelId="{851DC7C0-8070-4ED3-BADD-44C1B1CD9041}" type="pres">
      <dgm:prSet presAssocID="{BF5F4ECB-AD1B-4099-895E-CEC35A22742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42E6D040-EEF6-430B-9120-16B0E055313C}" type="pres">
      <dgm:prSet presAssocID="{D2E106C2-06C1-4277-B907-123D0755C7EB}" presName="root1" presStyleCnt="0"/>
      <dgm:spPr/>
      <dgm:t>
        <a:bodyPr/>
        <a:lstStyle/>
        <a:p>
          <a:endParaRPr lang="pt-PT"/>
        </a:p>
      </dgm:t>
    </dgm:pt>
    <dgm:pt modelId="{4AA83A8E-C517-439A-8936-22E83FAD00FD}" type="pres">
      <dgm:prSet presAssocID="{D2E106C2-06C1-4277-B907-123D0755C7E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421E2CB6-DCE1-4220-A0EB-C48069C3ABB2}" type="pres">
      <dgm:prSet presAssocID="{D2E106C2-06C1-4277-B907-123D0755C7EB}" presName="level2hierChild" presStyleCnt="0"/>
      <dgm:spPr/>
      <dgm:t>
        <a:bodyPr/>
        <a:lstStyle/>
        <a:p>
          <a:endParaRPr lang="pt-PT"/>
        </a:p>
      </dgm:t>
    </dgm:pt>
    <dgm:pt modelId="{58321FE3-3A3D-4CBF-8211-2F4135FB2261}" type="pres">
      <dgm:prSet presAssocID="{F386EC5E-2F9D-4140-92E1-F20D53B803EA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F0774999-CA0A-400F-9EB4-636FCE91733A}" type="pres">
      <dgm:prSet presAssocID="{F386EC5E-2F9D-4140-92E1-F20D53B803EA}" presName="connTx" presStyleLbl="parChTrans1D2" presStyleIdx="0" presStyleCnt="3"/>
      <dgm:spPr/>
      <dgm:t>
        <a:bodyPr/>
        <a:lstStyle/>
        <a:p>
          <a:endParaRPr lang="pt-PT"/>
        </a:p>
      </dgm:t>
    </dgm:pt>
    <dgm:pt modelId="{D3D635A0-4384-4EB7-AD62-49F17AE5FE57}" type="pres">
      <dgm:prSet presAssocID="{B3E7438F-0C47-427D-B4B4-20CD51955EDA}" presName="root2" presStyleCnt="0"/>
      <dgm:spPr/>
      <dgm:t>
        <a:bodyPr/>
        <a:lstStyle/>
        <a:p>
          <a:endParaRPr lang="pt-PT"/>
        </a:p>
      </dgm:t>
    </dgm:pt>
    <dgm:pt modelId="{C4888599-5879-4DE5-B706-9643EFB1F054}" type="pres">
      <dgm:prSet presAssocID="{B3E7438F-0C47-427D-B4B4-20CD51955ED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9AFA2DB-9AB9-4E93-87F0-9989289F896D}" type="pres">
      <dgm:prSet presAssocID="{B3E7438F-0C47-427D-B4B4-20CD51955EDA}" presName="level3hierChild" presStyleCnt="0"/>
      <dgm:spPr/>
      <dgm:t>
        <a:bodyPr/>
        <a:lstStyle/>
        <a:p>
          <a:endParaRPr lang="pt-PT"/>
        </a:p>
      </dgm:t>
    </dgm:pt>
    <dgm:pt modelId="{350EC586-7CD8-4E3F-B6A9-36A533230088}" type="pres">
      <dgm:prSet presAssocID="{1231084B-D677-43C9-B958-3502BF5BA51C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CA5D40CC-9AAF-4875-A08B-1B5CA32C6A5D}" type="pres">
      <dgm:prSet presAssocID="{1231084B-D677-43C9-B958-3502BF5BA51C}" presName="connTx" presStyleLbl="parChTrans1D2" presStyleIdx="1" presStyleCnt="3"/>
      <dgm:spPr/>
      <dgm:t>
        <a:bodyPr/>
        <a:lstStyle/>
        <a:p>
          <a:endParaRPr lang="pt-PT"/>
        </a:p>
      </dgm:t>
    </dgm:pt>
    <dgm:pt modelId="{40D1EE34-B022-4F07-B6E3-0E7C516DD1FF}" type="pres">
      <dgm:prSet presAssocID="{5AEF5E08-6A89-4B5E-B3D5-0354B36A9931}" presName="root2" presStyleCnt="0"/>
      <dgm:spPr/>
      <dgm:t>
        <a:bodyPr/>
        <a:lstStyle/>
        <a:p>
          <a:endParaRPr lang="pt-PT"/>
        </a:p>
      </dgm:t>
    </dgm:pt>
    <dgm:pt modelId="{6072F525-DD71-4029-BC31-7FCDE1AC113F}" type="pres">
      <dgm:prSet presAssocID="{5AEF5E08-6A89-4B5E-B3D5-0354B36A993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A96752EE-9A4B-4A9B-8C54-E75E19CF9B25}" type="pres">
      <dgm:prSet presAssocID="{5AEF5E08-6A89-4B5E-B3D5-0354B36A9931}" presName="level3hierChild" presStyleCnt="0"/>
      <dgm:spPr/>
      <dgm:t>
        <a:bodyPr/>
        <a:lstStyle/>
        <a:p>
          <a:endParaRPr lang="pt-PT"/>
        </a:p>
      </dgm:t>
    </dgm:pt>
    <dgm:pt modelId="{69B36670-BD9A-4826-BD05-A78B623DEFF4}" type="pres">
      <dgm:prSet presAssocID="{8E832C11-8A19-4F64-9444-14AFF5617654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9B43D6A0-4C49-4061-8D02-D36D5B06AD80}" type="pres">
      <dgm:prSet presAssocID="{8E832C11-8A19-4F64-9444-14AFF5617654}" presName="connTx" presStyleLbl="parChTrans1D2" presStyleIdx="2" presStyleCnt="3"/>
      <dgm:spPr/>
      <dgm:t>
        <a:bodyPr/>
        <a:lstStyle/>
        <a:p>
          <a:endParaRPr lang="pt-PT"/>
        </a:p>
      </dgm:t>
    </dgm:pt>
    <dgm:pt modelId="{41896CB6-E6BD-4D44-A752-0701C0E91585}" type="pres">
      <dgm:prSet presAssocID="{2F5F6562-9231-42DF-851D-670EA9BF9BDE}" presName="root2" presStyleCnt="0"/>
      <dgm:spPr/>
      <dgm:t>
        <a:bodyPr/>
        <a:lstStyle/>
        <a:p>
          <a:endParaRPr lang="pt-PT"/>
        </a:p>
      </dgm:t>
    </dgm:pt>
    <dgm:pt modelId="{8FD711B3-BA1D-4682-8384-0BE14E2C65A1}" type="pres">
      <dgm:prSet presAssocID="{2F5F6562-9231-42DF-851D-670EA9BF9BD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6261F0FC-B6E1-45C9-882B-BEA691F0A48A}" type="pres">
      <dgm:prSet presAssocID="{2F5F6562-9231-42DF-851D-670EA9BF9BDE}" presName="level3hierChild" presStyleCnt="0"/>
      <dgm:spPr/>
      <dgm:t>
        <a:bodyPr/>
        <a:lstStyle/>
        <a:p>
          <a:endParaRPr lang="pt-PT"/>
        </a:p>
      </dgm:t>
    </dgm:pt>
  </dgm:ptLst>
  <dgm:cxnLst>
    <dgm:cxn modelId="{AB5AE231-9413-4E4D-A0C0-EBD202EEB8A7}" type="presOf" srcId="{F386EC5E-2F9D-4140-92E1-F20D53B803EA}" destId="{F0774999-CA0A-400F-9EB4-636FCE91733A}" srcOrd="1" destOrd="0" presId="urn:microsoft.com/office/officeart/2008/layout/HorizontalMultiLevelHierarchy"/>
    <dgm:cxn modelId="{648E8EE5-BF9B-4092-9C14-890FC7A3BB95}" srcId="{BF5F4ECB-AD1B-4099-895E-CEC35A227425}" destId="{D2E106C2-06C1-4277-B907-123D0755C7EB}" srcOrd="0" destOrd="0" parTransId="{04291061-A9A9-4040-B15C-6BBCAB172723}" sibTransId="{577DCA7C-9D0A-40FF-A029-00080C2C3B69}"/>
    <dgm:cxn modelId="{1EAA9AE3-8AB5-4958-B57E-30FED94019D9}" srcId="{D2E106C2-06C1-4277-B907-123D0755C7EB}" destId="{B3E7438F-0C47-427D-B4B4-20CD51955EDA}" srcOrd="0" destOrd="0" parTransId="{F386EC5E-2F9D-4140-92E1-F20D53B803EA}" sibTransId="{F47C9494-A01A-4E76-88E1-E55CE6D0AADD}"/>
    <dgm:cxn modelId="{8645119E-601C-4BE5-921C-F911D3D3F73B}" type="presOf" srcId="{5AEF5E08-6A89-4B5E-B3D5-0354B36A9931}" destId="{6072F525-DD71-4029-BC31-7FCDE1AC113F}" srcOrd="0" destOrd="0" presId="urn:microsoft.com/office/officeart/2008/layout/HorizontalMultiLevelHierarchy"/>
    <dgm:cxn modelId="{89A581EF-E4F5-49FD-A69A-AB8E5B084777}" type="presOf" srcId="{1231084B-D677-43C9-B958-3502BF5BA51C}" destId="{350EC586-7CD8-4E3F-B6A9-36A533230088}" srcOrd="0" destOrd="0" presId="urn:microsoft.com/office/officeart/2008/layout/HorizontalMultiLevelHierarchy"/>
    <dgm:cxn modelId="{9960C0A9-4B42-4E31-A95F-98AA0F0F6478}" type="presOf" srcId="{F386EC5E-2F9D-4140-92E1-F20D53B803EA}" destId="{58321FE3-3A3D-4CBF-8211-2F4135FB2261}" srcOrd="0" destOrd="0" presId="urn:microsoft.com/office/officeart/2008/layout/HorizontalMultiLevelHierarchy"/>
    <dgm:cxn modelId="{C059E115-EE69-4969-8E03-5FD7C5DE52B4}" type="presOf" srcId="{8E832C11-8A19-4F64-9444-14AFF5617654}" destId="{69B36670-BD9A-4826-BD05-A78B623DEFF4}" srcOrd="0" destOrd="0" presId="urn:microsoft.com/office/officeart/2008/layout/HorizontalMultiLevelHierarchy"/>
    <dgm:cxn modelId="{C0F6AFC6-25C4-4620-A135-6E6C5AF15DBB}" type="presOf" srcId="{D2E106C2-06C1-4277-B907-123D0755C7EB}" destId="{4AA83A8E-C517-439A-8936-22E83FAD00FD}" srcOrd="0" destOrd="0" presId="urn:microsoft.com/office/officeart/2008/layout/HorizontalMultiLevelHierarchy"/>
    <dgm:cxn modelId="{10CE0DDC-73D6-471B-8B5F-50F3906D9122}" type="presOf" srcId="{BF5F4ECB-AD1B-4099-895E-CEC35A227425}" destId="{851DC7C0-8070-4ED3-BADD-44C1B1CD9041}" srcOrd="0" destOrd="0" presId="urn:microsoft.com/office/officeart/2008/layout/HorizontalMultiLevelHierarchy"/>
    <dgm:cxn modelId="{2586DF6D-C175-424F-ACBA-54B45E9EE1B9}" type="presOf" srcId="{B3E7438F-0C47-427D-B4B4-20CD51955EDA}" destId="{C4888599-5879-4DE5-B706-9643EFB1F054}" srcOrd="0" destOrd="0" presId="urn:microsoft.com/office/officeart/2008/layout/HorizontalMultiLevelHierarchy"/>
    <dgm:cxn modelId="{E2799CA3-66B0-48F7-8AF4-5E13D1B23501}" type="presOf" srcId="{2F5F6562-9231-42DF-851D-670EA9BF9BDE}" destId="{8FD711B3-BA1D-4682-8384-0BE14E2C65A1}" srcOrd="0" destOrd="0" presId="urn:microsoft.com/office/officeart/2008/layout/HorizontalMultiLevelHierarchy"/>
    <dgm:cxn modelId="{720B63C4-D10F-45F8-A448-0BA8DABC65A4}" type="presOf" srcId="{8E832C11-8A19-4F64-9444-14AFF5617654}" destId="{9B43D6A0-4C49-4061-8D02-D36D5B06AD80}" srcOrd="1" destOrd="0" presId="urn:microsoft.com/office/officeart/2008/layout/HorizontalMultiLevelHierarchy"/>
    <dgm:cxn modelId="{9B1BD583-4A5C-4D28-9D2B-2DC6617C02DD}" srcId="{D2E106C2-06C1-4277-B907-123D0755C7EB}" destId="{2F5F6562-9231-42DF-851D-670EA9BF9BDE}" srcOrd="2" destOrd="0" parTransId="{8E832C11-8A19-4F64-9444-14AFF5617654}" sibTransId="{2F4FB12D-598D-48D0-8E60-547B0A7598AF}"/>
    <dgm:cxn modelId="{C5157CB9-0ED0-4C71-A4A7-AE416854B4DB}" srcId="{D2E106C2-06C1-4277-B907-123D0755C7EB}" destId="{5AEF5E08-6A89-4B5E-B3D5-0354B36A9931}" srcOrd="1" destOrd="0" parTransId="{1231084B-D677-43C9-B958-3502BF5BA51C}" sibTransId="{40F6DABA-41AC-4B09-A23F-8350CA8F14A6}"/>
    <dgm:cxn modelId="{6FC73F2C-8A8D-4685-84DD-07202707EC93}" type="presOf" srcId="{1231084B-D677-43C9-B958-3502BF5BA51C}" destId="{CA5D40CC-9AAF-4875-A08B-1B5CA32C6A5D}" srcOrd="1" destOrd="0" presId="urn:microsoft.com/office/officeart/2008/layout/HorizontalMultiLevelHierarchy"/>
    <dgm:cxn modelId="{7109FAB1-369E-4C8E-A562-F698E8D5FB21}" type="presParOf" srcId="{851DC7C0-8070-4ED3-BADD-44C1B1CD9041}" destId="{42E6D040-EEF6-430B-9120-16B0E055313C}" srcOrd="0" destOrd="0" presId="urn:microsoft.com/office/officeart/2008/layout/HorizontalMultiLevelHierarchy"/>
    <dgm:cxn modelId="{7553720F-8D6C-42F6-83D0-B8DA6B18FF39}" type="presParOf" srcId="{42E6D040-EEF6-430B-9120-16B0E055313C}" destId="{4AA83A8E-C517-439A-8936-22E83FAD00FD}" srcOrd="0" destOrd="0" presId="urn:microsoft.com/office/officeart/2008/layout/HorizontalMultiLevelHierarchy"/>
    <dgm:cxn modelId="{6B46FD33-3C80-480A-A17C-DD24486084B2}" type="presParOf" srcId="{42E6D040-EEF6-430B-9120-16B0E055313C}" destId="{421E2CB6-DCE1-4220-A0EB-C48069C3ABB2}" srcOrd="1" destOrd="0" presId="urn:microsoft.com/office/officeart/2008/layout/HorizontalMultiLevelHierarchy"/>
    <dgm:cxn modelId="{A3F3EA97-8DFD-4D31-8F22-A4B847C116B3}" type="presParOf" srcId="{421E2CB6-DCE1-4220-A0EB-C48069C3ABB2}" destId="{58321FE3-3A3D-4CBF-8211-2F4135FB2261}" srcOrd="0" destOrd="0" presId="urn:microsoft.com/office/officeart/2008/layout/HorizontalMultiLevelHierarchy"/>
    <dgm:cxn modelId="{CE1DCDE3-BA9F-46C8-92E0-4CEA56F9154B}" type="presParOf" srcId="{58321FE3-3A3D-4CBF-8211-2F4135FB2261}" destId="{F0774999-CA0A-400F-9EB4-636FCE91733A}" srcOrd="0" destOrd="0" presId="urn:microsoft.com/office/officeart/2008/layout/HorizontalMultiLevelHierarchy"/>
    <dgm:cxn modelId="{F8A14224-783B-4BBE-AD65-FE801571105C}" type="presParOf" srcId="{421E2CB6-DCE1-4220-A0EB-C48069C3ABB2}" destId="{D3D635A0-4384-4EB7-AD62-49F17AE5FE57}" srcOrd="1" destOrd="0" presId="urn:microsoft.com/office/officeart/2008/layout/HorizontalMultiLevelHierarchy"/>
    <dgm:cxn modelId="{3F1D2383-A90C-4A30-98C1-855F5E39161E}" type="presParOf" srcId="{D3D635A0-4384-4EB7-AD62-49F17AE5FE57}" destId="{C4888599-5879-4DE5-B706-9643EFB1F054}" srcOrd="0" destOrd="0" presId="urn:microsoft.com/office/officeart/2008/layout/HorizontalMultiLevelHierarchy"/>
    <dgm:cxn modelId="{52D85B74-87B5-4605-B81A-05CC791BA1FE}" type="presParOf" srcId="{D3D635A0-4384-4EB7-AD62-49F17AE5FE57}" destId="{39AFA2DB-9AB9-4E93-87F0-9989289F896D}" srcOrd="1" destOrd="0" presId="urn:microsoft.com/office/officeart/2008/layout/HorizontalMultiLevelHierarchy"/>
    <dgm:cxn modelId="{88AE2FAF-5160-48D3-B4B8-A1C7426DA7E0}" type="presParOf" srcId="{421E2CB6-DCE1-4220-A0EB-C48069C3ABB2}" destId="{350EC586-7CD8-4E3F-B6A9-36A533230088}" srcOrd="2" destOrd="0" presId="urn:microsoft.com/office/officeart/2008/layout/HorizontalMultiLevelHierarchy"/>
    <dgm:cxn modelId="{8B290901-998A-4B9F-85DD-A08656928BD5}" type="presParOf" srcId="{350EC586-7CD8-4E3F-B6A9-36A533230088}" destId="{CA5D40CC-9AAF-4875-A08B-1B5CA32C6A5D}" srcOrd="0" destOrd="0" presId="urn:microsoft.com/office/officeart/2008/layout/HorizontalMultiLevelHierarchy"/>
    <dgm:cxn modelId="{A376C10A-B99A-4DBB-9764-EBD0B254D6A6}" type="presParOf" srcId="{421E2CB6-DCE1-4220-A0EB-C48069C3ABB2}" destId="{40D1EE34-B022-4F07-B6E3-0E7C516DD1FF}" srcOrd="3" destOrd="0" presId="urn:microsoft.com/office/officeart/2008/layout/HorizontalMultiLevelHierarchy"/>
    <dgm:cxn modelId="{3500895F-19B6-4E18-9692-31DB0D6FC553}" type="presParOf" srcId="{40D1EE34-B022-4F07-B6E3-0E7C516DD1FF}" destId="{6072F525-DD71-4029-BC31-7FCDE1AC113F}" srcOrd="0" destOrd="0" presId="urn:microsoft.com/office/officeart/2008/layout/HorizontalMultiLevelHierarchy"/>
    <dgm:cxn modelId="{38140449-BB29-44E0-B54A-4CA22F3C7CB2}" type="presParOf" srcId="{40D1EE34-B022-4F07-B6E3-0E7C516DD1FF}" destId="{A96752EE-9A4B-4A9B-8C54-E75E19CF9B25}" srcOrd="1" destOrd="0" presId="urn:microsoft.com/office/officeart/2008/layout/HorizontalMultiLevelHierarchy"/>
    <dgm:cxn modelId="{4B40230D-DA18-40BF-B8E3-1CFBABE897D1}" type="presParOf" srcId="{421E2CB6-DCE1-4220-A0EB-C48069C3ABB2}" destId="{69B36670-BD9A-4826-BD05-A78B623DEFF4}" srcOrd="4" destOrd="0" presId="urn:microsoft.com/office/officeart/2008/layout/HorizontalMultiLevelHierarchy"/>
    <dgm:cxn modelId="{1F69C185-E1F4-426A-AEBE-DD5D60BBADAB}" type="presParOf" srcId="{69B36670-BD9A-4826-BD05-A78B623DEFF4}" destId="{9B43D6A0-4C49-4061-8D02-D36D5B06AD80}" srcOrd="0" destOrd="0" presId="urn:microsoft.com/office/officeart/2008/layout/HorizontalMultiLevelHierarchy"/>
    <dgm:cxn modelId="{C9EB685F-89D8-4ECD-933D-7187F0C02441}" type="presParOf" srcId="{421E2CB6-DCE1-4220-A0EB-C48069C3ABB2}" destId="{41896CB6-E6BD-4D44-A752-0701C0E91585}" srcOrd="5" destOrd="0" presId="urn:microsoft.com/office/officeart/2008/layout/HorizontalMultiLevelHierarchy"/>
    <dgm:cxn modelId="{226017E6-0B0B-4640-BD37-57429ED4F2EF}" type="presParOf" srcId="{41896CB6-E6BD-4D44-A752-0701C0E91585}" destId="{8FD711B3-BA1D-4682-8384-0BE14E2C65A1}" srcOrd="0" destOrd="0" presId="urn:microsoft.com/office/officeart/2008/layout/HorizontalMultiLevelHierarchy"/>
    <dgm:cxn modelId="{88EFBC17-7743-4D75-A47E-541DEF9CE236}" type="presParOf" srcId="{41896CB6-E6BD-4D44-A752-0701C0E91585}" destId="{6261F0FC-B6E1-45C9-882B-BEA691F0A48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9E87D4-7B7A-46AA-82AC-D3ECDDFD7801}" type="doc">
      <dgm:prSet loTypeId="urn:microsoft.com/office/officeart/2005/8/layout/radial4" loCatId="relationship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pt-PT"/>
        </a:p>
      </dgm:t>
    </dgm:pt>
    <dgm:pt modelId="{10BBEFDF-DD10-4A5F-9446-73923A2FAB41}">
      <dgm:prSet phldrT="[Texto]"/>
      <dgm:spPr/>
      <dgm:t>
        <a:bodyPr/>
        <a:lstStyle/>
        <a:p>
          <a:r>
            <a:rPr lang="pt-PT" b="1" dirty="0" smtClean="0">
              <a:latin typeface="Helvetica" pitchFamily="34" charset="0"/>
            </a:rPr>
            <a:t>Mobilidade de Estudantes no Ensino Superior</a:t>
          </a:r>
          <a:endParaRPr lang="pt-PT" b="1" dirty="0">
            <a:latin typeface="Helvetica" pitchFamily="34" charset="0"/>
          </a:endParaRPr>
        </a:p>
      </dgm:t>
    </dgm:pt>
    <dgm:pt modelId="{5341260A-A5C8-4AA7-8694-3E214CF0E591}" type="parTrans" cxnId="{9EF8938C-3562-4BEB-8F6E-BAEF57D02789}">
      <dgm:prSet/>
      <dgm:spPr/>
      <dgm:t>
        <a:bodyPr/>
        <a:lstStyle/>
        <a:p>
          <a:endParaRPr lang="pt-PT"/>
        </a:p>
      </dgm:t>
    </dgm:pt>
    <dgm:pt modelId="{9080444E-BE8E-4378-BD57-56798316FEC6}" type="sibTrans" cxnId="{9EF8938C-3562-4BEB-8F6E-BAEF57D02789}">
      <dgm:prSet/>
      <dgm:spPr/>
      <dgm:t>
        <a:bodyPr/>
        <a:lstStyle/>
        <a:p>
          <a:endParaRPr lang="pt-PT"/>
        </a:p>
      </dgm:t>
    </dgm:pt>
    <dgm:pt modelId="{191231CC-4D6B-41B3-9CB1-B74B7E662F4C}">
      <dgm:prSet phldrT="[Texto]"/>
      <dgm:spPr/>
      <dgm:t>
        <a:bodyPr/>
        <a:lstStyle/>
        <a:p>
          <a:r>
            <a:rPr lang="pt-PT" dirty="0" smtClean="0">
              <a:latin typeface="Helvetica" pitchFamily="34" charset="0"/>
            </a:rPr>
            <a:t>Mobilidade para Estudos (SMS)</a:t>
          </a:r>
          <a:endParaRPr lang="pt-PT" dirty="0">
            <a:latin typeface="Helvetica" pitchFamily="34" charset="0"/>
          </a:endParaRPr>
        </a:p>
      </dgm:t>
    </dgm:pt>
    <dgm:pt modelId="{3B4829E4-3213-4676-A422-C4F7DB74BCB3}" type="parTrans" cxnId="{7C73F8CA-6D6F-44D8-B7FD-9983C2E2B8C2}">
      <dgm:prSet/>
      <dgm:spPr/>
      <dgm:t>
        <a:bodyPr/>
        <a:lstStyle/>
        <a:p>
          <a:endParaRPr lang="pt-PT"/>
        </a:p>
      </dgm:t>
    </dgm:pt>
    <dgm:pt modelId="{F7BABF60-4F50-402E-9819-7D892279F578}" type="sibTrans" cxnId="{7C73F8CA-6D6F-44D8-B7FD-9983C2E2B8C2}">
      <dgm:prSet/>
      <dgm:spPr/>
      <dgm:t>
        <a:bodyPr/>
        <a:lstStyle/>
        <a:p>
          <a:endParaRPr lang="pt-PT"/>
        </a:p>
      </dgm:t>
    </dgm:pt>
    <dgm:pt modelId="{09CA9833-1ED1-4428-90F3-45D6D0523B11}">
      <dgm:prSet phldrT="[Texto]"/>
      <dgm:spPr/>
      <dgm:t>
        <a:bodyPr/>
        <a:lstStyle/>
        <a:p>
          <a:r>
            <a:rPr lang="pt-PT" dirty="0" smtClean="0">
              <a:latin typeface="Helvetica" pitchFamily="34" charset="0"/>
            </a:rPr>
            <a:t>Mobilidade para Estágios (SMP)</a:t>
          </a:r>
          <a:endParaRPr lang="pt-PT" dirty="0">
            <a:latin typeface="Helvetica" pitchFamily="34" charset="0"/>
          </a:endParaRPr>
        </a:p>
      </dgm:t>
    </dgm:pt>
    <dgm:pt modelId="{8404EA56-BBD2-4E21-9810-97F9A6ED924B}" type="parTrans" cxnId="{29C0A756-BEF8-4F36-BC63-416067BF6CF9}">
      <dgm:prSet/>
      <dgm:spPr/>
      <dgm:t>
        <a:bodyPr/>
        <a:lstStyle/>
        <a:p>
          <a:endParaRPr lang="pt-PT"/>
        </a:p>
      </dgm:t>
    </dgm:pt>
    <dgm:pt modelId="{B2768D86-C3CE-49C2-A70A-03D315D4F9C2}" type="sibTrans" cxnId="{29C0A756-BEF8-4F36-BC63-416067BF6CF9}">
      <dgm:prSet/>
      <dgm:spPr/>
      <dgm:t>
        <a:bodyPr/>
        <a:lstStyle/>
        <a:p>
          <a:endParaRPr lang="pt-PT"/>
        </a:p>
      </dgm:t>
    </dgm:pt>
    <dgm:pt modelId="{B5FD252A-A1A0-4310-A698-EBD22B991FDB}">
      <dgm:prSet phldrT="[Texto]" phldr="1"/>
      <dgm:spPr/>
      <dgm:t>
        <a:bodyPr/>
        <a:lstStyle/>
        <a:p>
          <a:endParaRPr lang="pt-PT" dirty="0"/>
        </a:p>
      </dgm:t>
    </dgm:pt>
    <dgm:pt modelId="{0757DE35-398E-4833-836E-A00BD1F693D9}" type="parTrans" cxnId="{6EBEC974-AC0B-49B6-AA77-F7B7941E4A5A}">
      <dgm:prSet/>
      <dgm:spPr/>
      <dgm:t>
        <a:bodyPr/>
        <a:lstStyle/>
        <a:p>
          <a:endParaRPr lang="pt-PT"/>
        </a:p>
      </dgm:t>
    </dgm:pt>
    <dgm:pt modelId="{2CBCF41C-0051-4D3D-80FE-183D6F15A362}" type="sibTrans" cxnId="{6EBEC974-AC0B-49B6-AA77-F7B7941E4A5A}">
      <dgm:prSet/>
      <dgm:spPr/>
      <dgm:t>
        <a:bodyPr/>
        <a:lstStyle/>
        <a:p>
          <a:endParaRPr lang="pt-PT"/>
        </a:p>
      </dgm:t>
    </dgm:pt>
    <dgm:pt modelId="{58427107-1013-4BC7-9687-BDF4D1D9EBAA}">
      <dgm:prSet phldrT="[Texto]"/>
      <dgm:spPr/>
      <dgm:t>
        <a:bodyPr/>
        <a:lstStyle/>
        <a:p>
          <a:endParaRPr lang="pt-PT"/>
        </a:p>
      </dgm:t>
    </dgm:pt>
    <dgm:pt modelId="{76E8B5AF-DA3A-423C-B3F1-70B3D1BD6663}" type="parTrans" cxnId="{8069C962-6395-41A0-A848-65C77B869306}">
      <dgm:prSet/>
      <dgm:spPr/>
      <dgm:t>
        <a:bodyPr/>
        <a:lstStyle/>
        <a:p>
          <a:endParaRPr lang="pt-PT"/>
        </a:p>
      </dgm:t>
    </dgm:pt>
    <dgm:pt modelId="{3C2D5219-10C6-4858-8FCD-DFA5F0087CC8}" type="sibTrans" cxnId="{8069C962-6395-41A0-A848-65C77B869306}">
      <dgm:prSet/>
      <dgm:spPr/>
      <dgm:t>
        <a:bodyPr/>
        <a:lstStyle/>
        <a:p>
          <a:endParaRPr lang="pt-PT"/>
        </a:p>
      </dgm:t>
    </dgm:pt>
    <dgm:pt modelId="{E21F8670-1E34-4791-9FB7-37F129D467FC}">
      <dgm:prSet phldrT="[Texto]" phldr="1"/>
      <dgm:spPr/>
      <dgm:t>
        <a:bodyPr/>
        <a:lstStyle/>
        <a:p>
          <a:endParaRPr lang="pt-PT" dirty="0"/>
        </a:p>
      </dgm:t>
    </dgm:pt>
    <dgm:pt modelId="{F6419E1C-EAAC-4E5D-9C0C-48F0353E63F8}" type="parTrans" cxnId="{B0CCE3A0-ADE7-489A-8ABA-2D5217BA6A51}">
      <dgm:prSet/>
      <dgm:spPr/>
      <dgm:t>
        <a:bodyPr/>
        <a:lstStyle/>
        <a:p>
          <a:endParaRPr lang="pt-PT"/>
        </a:p>
      </dgm:t>
    </dgm:pt>
    <dgm:pt modelId="{7BE27007-2C55-406D-B0C5-8F85ED8F3AD8}" type="sibTrans" cxnId="{B0CCE3A0-ADE7-489A-8ABA-2D5217BA6A51}">
      <dgm:prSet/>
      <dgm:spPr/>
      <dgm:t>
        <a:bodyPr/>
        <a:lstStyle/>
        <a:p>
          <a:endParaRPr lang="pt-PT"/>
        </a:p>
      </dgm:t>
    </dgm:pt>
    <dgm:pt modelId="{1A635AA5-7D4A-4009-B9E0-810DD0152686}">
      <dgm:prSet phldrT="[Texto]" phldr="1"/>
      <dgm:spPr/>
      <dgm:t>
        <a:bodyPr/>
        <a:lstStyle/>
        <a:p>
          <a:endParaRPr lang="pt-PT"/>
        </a:p>
      </dgm:t>
    </dgm:pt>
    <dgm:pt modelId="{25E5BB1F-7564-4CDE-B570-E741C87EB4C3}" type="parTrans" cxnId="{D4497D33-A3E4-4A13-B137-0942D9488647}">
      <dgm:prSet/>
      <dgm:spPr/>
      <dgm:t>
        <a:bodyPr/>
        <a:lstStyle/>
        <a:p>
          <a:endParaRPr lang="pt-PT"/>
        </a:p>
      </dgm:t>
    </dgm:pt>
    <dgm:pt modelId="{87122931-EB61-4D3B-9E7A-40EAE1080390}" type="sibTrans" cxnId="{D4497D33-A3E4-4A13-B137-0942D9488647}">
      <dgm:prSet/>
      <dgm:spPr/>
      <dgm:t>
        <a:bodyPr/>
        <a:lstStyle/>
        <a:p>
          <a:endParaRPr lang="pt-PT"/>
        </a:p>
      </dgm:t>
    </dgm:pt>
    <dgm:pt modelId="{0A558415-259B-4300-AB54-77E4986B40C0}">
      <dgm:prSet phldrT="[Texto]" phldr="1"/>
      <dgm:spPr/>
      <dgm:t>
        <a:bodyPr/>
        <a:lstStyle/>
        <a:p>
          <a:endParaRPr lang="pt-PT"/>
        </a:p>
      </dgm:t>
    </dgm:pt>
    <dgm:pt modelId="{650C622E-99D7-483A-85DD-BC66E38936C0}" type="parTrans" cxnId="{EC082255-A4F6-4785-9DCA-169D8FE1AA51}">
      <dgm:prSet/>
      <dgm:spPr/>
      <dgm:t>
        <a:bodyPr/>
        <a:lstStyle/>
        <a:p>
          <a:endParaRPr lang="pt-PT"/>
        </a:p>
      </dgm:t>
    </dgm:pt>
    <dgm:pt modelId="{85D575BE-50CA-439C-9F08-52D2D603A03F}" type="sibTrans" cxnId="{EC082255-A4F6-4785-9DCA-169D8FE1AA51}">
      <dgm:prSet/>
      <dgm:spPr/>
      <dgm:t>
        <a:bodyPr/>
        <a:lstStyle/>
        <a:p>
          <a:endParaRPr lang="pt-PT"/>
        </a:p>
      </dgm:t>
    </dgm:pt>
    <dgm:pt modelId="{7E35EB6A-B40A-4187-9B96-297F0DC26DE5}">
      <dgm:prSet phldrT="[Texto]" phldr="1"/>
      <dgm:spPr/>
      <dgm:t>
        <a:bodyPr/>
        <a:lstStyle/>
        <a:p>
          <a:endParaRPr lang="pt-PT"/>
        </a:p>
      </dgm:t>
    </dgm:pt>
    <dgm:pt modelId="{8259C5BD-9AAC-4BF2-8510-FD7CB20F8D10}" type="parTrans" cxnId="{CF738D82-DB0C-42CB-9FBF-F269E8386241}">
      <dgm:prSet/>
      <dgm:spPr/>
      <dgm:t>
        <a:bodyPr/>
        <a:lstStyle/>
        <a:p>
          <a:endParaRPr lang="pt-PT"/>
        </a:p>
      </dgm:t>
    </dgm:pt>
    <dgm:pt modelId="{EB29DFA3-B6AB-45E0-913C-116A2632393B}" type="sibTrans" cxnId="{CF738D82-DB0C-42CB-9FBF-F269E8386241}">
      <dgm:prSet/>
      <dgm:spPr/>
      <dgm:t>
        <a:bodyPr/>
        <a:lstStyle/>
        <a:p>
          <a:endParaRPr lang="pt-PT"/>
        </a:p>
      </dgm:t>
    </dgm:pt>
    <dgm:pt modelId="{C9F55670-2618-4555-A344-D313D054FE62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PT" dirty="0" smtClean="0">
              <a:latin typeface="Helvetica" pitchFamily="34" charset="0"/>
            </a:rPr>
            <a:t>Mobilidade em estágios para recém graduados</a:t>
          </a:r>
          <a:endParaRPr lang="pt-PT" dirty="0">
            <a:latin typeface="Helvetica" pitchFamily="34" charset="0"/>
          </a:endParaRPr>
        </a:p>
      </dgm:t>
    </dgm:pt>
    <dgm:pt modelId="{4C2BDE7F-5399-4E4D-968A-DCEF684BA9F2}" type="parTrans" cxnId="{7684CD35-EEA5-4A40-AE1A-DC1AB6F9B1F4}">
      <dgm:prSet/>
      <dgm:spPr/>
      <dgm:t>
        <a:bodyPr/>
        <a:lstStyle/>
        <a:p>
          <a:endParaRPr lang="pt-PT"/>
        </a:p>
      </dgm:t>
    </dgm:pt>
    <dgm:pt modelId="{170777C4-8154-4600-9C2D-F9A452A69643}" type="sibTrans" cxnId="{7684CD35-EEA5-4A40-AE1A-DC1AB6F9B1F4}">
      <dgm:prSet/>
      <dgm:spPr/>
      <dgm:t>
        <a:bodyPr/>
        <a:lstStyle/>
        <a:p>
          <a:endParaRPr lang="pt-PT"/>
        </a:p>
      </dgm:t>
    </dgm:pt>
    <dgm:pt modelId="{D4651F32-F7F0-4371-B865-628BA12DAF4A}" type="pres">
      <dgm:prSet presAssocID="{1B9E87D4-7B7A-46AA-82AC-D3ECDDFD780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2BD5135-5D0C-4B63-98CE-7AABEFC9B330}" type="pres">
      <dgm:prSet presAssocID="{10BBEFDF-DD10-4A5F-9446-73923A2FAB41}" presName="centerShape" presStyleLbl="node0" presStyleIdx="0" presStyleCnt="1"/>
      <dgm:spPr/>
      <dgm:t>
        <a:bodyPr/>
        <a:lstStyle/>
        <a:p>
          <a:endParaRPr lang="pt-PT"/>
        </a:p>
      </dgm:t>
    </dgm:pt>
    <dgm:pt modelId="{A0DA9C6C-1717-470B-9E12-6FAC45756217}" type="pres">
      <dgm:prSet presAssocID="{3B4829E4-3213-4676-A422-C4F7DB74BCB3}" presName="parTrans" presStyleLbl="bgSibTrans2D1" presStyleIdx="0" presStyleCnt="3" custScaleX="37290" custLinFactY="38452" custLinFactNeighborX="19209" custLinFactNeighborY="100000"/>
      <dgm:spPr/>
      <dgm:t>
        <a:bodyPr/>
        <a:lstStyle/>
        <a:p>
          <a:endParaRPr lang="pt-PT"/>
        </a:p>
      </dgm:t>
    </dgm:pt>
    <dgm:pt modelId="{058B97AF-474A-4F0E-B005-3155A046C78A}" type="pres">
      <dgm:prSet presAssocID="{191231CC-4D6B-41B3-9CB1-B74B7E662F4C}" presName="node" presStyleLbl="node1" presStyleIdx="0" presStyleCnt="3" custScaleX="122895" custScaleY="129841" custRadScaleRad="121074" custRadScaleInc="-511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DFA980B-0DBC-411F-A5C2-597DB111FBA3}" type="pres">
      <dgm:prSet presAssocID="{8404EA56-BBD2-4E21-9810-97F9A6ED924B}" presName="parTrans" presStyleLbl="bgSibTrans2D1" presStyleIdx="1" presStyleCnt="3" custScaleX="59452" custLinFactNeighborX="3036" custLinFactNeighborY="74181"/>
      <dgm:spPr/>
      <dgm:t>
        <a:bodyPr/>
        <a:lstStyle/>
        <a:p>
          <a:endParaRPr lang="pt-PT"/>
        </a:p>
      </dgm:t>
    </dgm:pt>
    <dgm:pt modelId="{C64266DF-5744-4E01-99D3-BDDA574ABD75}" type="pres">
      <dgm:prSet presAssocID="{09CA9833-1ED1-4428-90F3-45D6D0523B1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0C6DEAC-687F-4A32-9487-E2C4F40052C2}" type="pres">
      <dgm:prSet presAssocID="{4C2BDE7F-5399-4E4D-968A-DCEF684BA9F2}" presName="parTrans" presStyleLbl="bgSibTrans2D1" presStyleIdx="2" presStyleCnt="3" custScaleX="44921" custLinFactY="45035" custLinFactNeighborX="-12661" custLinFactNeighborY="100000"/>
      <dgm:spPr/>
      <dgm:t>
        <a:bodyPr/>
        <a:lstStyle/>
        <a:p>
          <a:endParaRPr lang="pt-PT"/>
        </a:p>
      </dgm:t>
    </dgm:pt>
    <dgm:pt modelId="{5214B98F-B175-4975-B534-7BE4461373E6}" type="pres">
      <dgm:prSet presAssocID="{C9F55670-2618-4555-A344-D313D054FE62}" presName="node" presStyleLbl="node1" presStyleIdx="2" presStyleCnt="3" custScaleX="142279" custScaleY="130300" custRadScaleRad="114956" custRadScaleInc="220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564DBCC6-931A-4314-BC69-12D6A5EDE75C}" type="presOf" srcId="{C9F55670-2618-4555-A344-D313D054FE62}" destId="{5214B98F-B175-4975-B534-7BE4461373E6}" srcOrd="0" destOrd="0" presId="urn:microsoft.com/office/officeart/2005/8/layout/radial4"/>
    <dgm:cxn modelId="{7684CD35-EEA5-4A40-AE1A-DC1AB6F9B1F4}" srcId="{10BBEFDF-DD10-4A5F-9446-73923A2FAB41}" destId="{C9F55670-2618-4555-A344-D313D054FE62}" srcOrd="2" destOrd="0" parTransId="{4C2BDE7F-5399-4E4D-968A-DCEF684BA9F2}" sibTransId="{170777C4-8154-4600-9C2D-F9A452A69643}"/>
    <dgm:cxn modelId="{9EF8938C-3562-4BEB-8F6E-BAEF57D02789}" srcId="{1B9E87D4-7B7A-46AA-82AC-D3ECDDFD7801}" destId="{10BBEFDF-DD10-4A5F-9446-73923A2FAB41}" srcOrd="0" destOrd="0" parTransId="{5341260A-A5C8-4AA7-8694-3E214CF0E591}" sibTransId="{9080444E-BE8E-4378-BD57-56798316FEC6}"/>
    <dgm:cxn modelId="{FEF5263C-12EA-4839-9AFD-4319F01EA53E}" type="presOf" srcId="{1B9E87D4-7B7A-46AA-82AC-D3ECDDFD7801}" destId="{D4651F32-F7F0-4371-B865-628BA12DAF4A}" srcOrd="0" destOrd="0" presId="urn:microsoft.com/office/officeart/2005/8/layout/radial4"/>
    <dgm:cxn modelId="{EC082255-A4F6-4785-9DCA-169D8FE1AA51}" srcId="{1A635AA5-7D4A-4009-B9E0-810DD0152686}" destId="{0A558415-259B-4300-AB54-77E4986B40C0}" srcOrd="0" destOrd="0" parTransId="{650C622E-99D7-483A-85DD-BC66E38936C0}" sibTransId="{85D575BE-50CA-439C-9F08-52D2D603A03F}"/>
    <dgm:cxn modelId="{AA67E601-D82A-416D-8690-2B3BDB06CAF4}" type="presOf" srcId="{4C2BDE7F-5399-4E4D-968A-DCEF684BA9F2}" destId="{20C6DEAC-687F-4A32-9487-E2C4F40052C2}" srcOrd="0" destOrd="0" presId="urn:microsoft.com/office/officeart/2005/8/layout/radial4"/>
    <dgm:cxn modelId="{FD613F37-EB07-4713-A624-D8963CA196D5}" type="presOf" srcId="{8404EA56-BBD2-4E21-9810-97F9A6ED924B}" destId="{0DFA980B-0DBC-411F-A5C2-597DB111FBA3}" srcOrd="0" destOrd="0" presId="urn:microsoft.com/office/officeart/2005/8/layout/radial4"/>
    <dgm:cxn modelId="{B0CCE3A0-ADE7-489A-8ABA-2D5217BA6A51}" srcId="{B5FD252A-A1A0-4310-A698-EBD22B991FDB}" destId="{E21F8670-1E34-4791-9FB7-37F129D467FC}" srcOrd="1" destOrd="0" parTransId="{F6419E1C-EAAC-4E5D-9C0C-48F0353E63F8}" sibTransId="{7BE27007-2C55-406D-B0C5-8F85ED8F3AD8}"/>
    <dgm:cxn modelId="{29C0A756-BEF8-4F36-BC63-416067BF6CF9}" srcId="{10BBEFDF-DD10-4A5F-9446-73923A2FAB41}" destId="{09CA9833-1ED1-4428-90F3-45D6D0523B11}" srcOrd="1" destOrd="0" parTransId="{8404EA56-BBD2-4E21-9810-97F9A6ED924B}" sibTransId="{B2768D86-C3CE-49C2-A70A-03D315D4F9C2}"/>
    <dgm:cxn modelId="{6EBEC974-AC0B-49B6-AA77-F7B7941E4A5A}" srcId="{1B9E87D4-7B7A-46AA-82AC-D3ECDDFD7801}" destId="{B5FD252A-A1A0-4310-A698-EBD22B991FDB}" srcOrd="1" destOrd="0" parTransId="{0757DE35-398E-4833-836E-A00BD1F693D9}" sibTransId="{2CBCF41C-0051-4D3D-80FE-183D6F15A362}"/>
    <dgm:cxn modelId="{CF738D82-DB0C-42CB-9FBF-F269E8386241}" srcId="{1A635AA5-7D4A-4009-B9E0-810DD0152686}" destId="{7E35EB6A-B40A-4187-9B96-297F0DC26DE5}" srcOrd="1" destOrd="0" parTransId="{8259C5BD-9AAC-4BF2-8510-FD7CB20F8D10}" sibTransId="{EB29DFA3-B6AB-45E0-913C-116A2632393B}"/>
    <dgm:cxn modelId="{F5047C73-BF9E-4625-8B00-FCC74FD90D82}" type="presOf" srcId="{3B4829E4-3213-4676-A422-C4F7DB74BCB3}" destId="{A0DA9C6C-1717-470B-9E12-6FAC45756217}" srcOrd="0" destOrd="0" presId="urn:microsoft.com/office/officeart/2005/8/layout/radial4"/>
    <dgm:cxn modelId="{D4497D33-A3E4-4A13-B137-0942D9488647}" srcId="{1B9E87D4-7B7A-46AA-82AC-D3ECDDFD7801}" destId="{1A635AA5-7D4A-4009-B9E0-810DD0152686}" srcOrd="2" destOrd="0" parTransId="{25E5BB1F-7564-4CDE-B570-E741C87EB4C3}" sibTransId="{87122931-EB61-4D3B-9E7A-40EAE1080390}"/>
    <dgm:cxn modelId="{D4FA0CEB-6887-475A-BD21-C7C719B3C7A5}" type="presOf" srcId="{10BBEFDF-DD10-4A5F-9446-73923A2FAB41}" destId="{32BD5135-5D0C-4B63-98CE-7AABEFC9B330}" srcOrd="0" destOrd="0" presId="urn:microsoft.com/office/officeart/2005/8/layout/radial4"/>
    <dgm:cxn modelId="{7C73F8CA-6D6F-44D8-B7FD-9983C2E2B8C2}" srcId="{10BBEFDF-DD10-4A5F-9446-73923A2FAB41}" destId="{191231CC-4D6B-41B3-9CB1-B74B7E662F4C}" srcOrd="0" destOrd="0" parTransId="{3B4829E4-3213-4676-A422-C4F7DB74BCB3}" sibTransId="{F7BABF60-4F50-402E-9819-7D892279F578}"/>
    <dgm:cxn modelId="{A9308DBC-3D36-4796-A3E9-A687E9EA6131}" type="presOf" srcId="{09CA9833-1ED1-4428-90F3-45D6D0523B11}" destId="{C64266DF-5744-4E01-99D3-BDDA574ABD75}" srcOrd="0" destOrd="0" presId="urn:microsoft.com/office/officeart/2005/8/layout/radial4"/>
    <dgm:cxn modelId="{A2DFF6CA-5271-4A8C-8643-EAB7BADCA7F6}" type="presOf" srcId="{191231CC-4D6B-41B3-9CB1-B74B7E662F4C}" destId="{058B97AF-474A-4F0E-B005-3155A046C78A}" srcOrd="0" destOrd="0" presId="urn:microsoft.com/office/officeart/2005/8/layout/radial4"/>
    <dgm:cxn modelId="{8069C962-6395-41A0-A848-65C77B869306}" srcId="{B5FD252A-A1A0-4310-A698-EBD22B991FDB}" destId="{58427107-1013-4BC7-9687-BDF4D1D9EBAA}" srcOrd="0" destOrd="0" parTransId="{76E8B5AF-DA3A-423C-B3F1-70B3D1BD6663}" sibTransId="{3C2D5219-10C6-4858-8FCD-DFA5F0087CC8}"/>
    <dgm:cxn modelId="{40F22F81-C76E-4C57-8D5D-53121ABC76C6}" type="presParOf" srcId="{D4651F32-F7F0-4371-B865-628BA12DAF4A}" destId="{32BD5135-5D0C-4B63-98CE-7AABEFC9B330}" srcOrd="0" destOrd="0" presId="urn:microsoft.com/office/officeart/2005/8/layout/radial4"/>
    <dgm:cxn modelId="{55D3C1D1-460B-42B8-89E0-1E4752D43996}" type="presParOf" srcId="{D4651F32-F7F0-4371-B865-628BA12DAF4A}" destId="{A0DA9C6C-1717-470B-9E12-6FAC45756217}" srcOrd="1" destOrd="0" presId="urn:microsoft.com/office/officeart/2005/8/layout/radial4"/>
    <dgm:cxn modelId="{02882616-BD46-4290-AC7F-3D857AD4FDD4}" type="presParOf" srcId="{D4651F32-F7F0-4371-B865-628BA12DAF4A}" destId="{058B97AF-474A-4F0E-B005-3155A046C78A}" srcOrd="2" destOrd="0" presId="urn:microsoft.com/office/officeart/2005/8/layout/radial4"/>
    <dgm:cxn modelId="{DCFA0D65-D855-4191-8DD2-68A8DA9594FA}" type="presParOf" srcId="{D4651F32-F7F0-4371-B865-628BA12DAF4A}" destId="{0DFA980B-0DBC-411F-A5C2-597DB111FBA3}" srcOrd="3" destOrd="0" presId="urn:microsoft.com/office/officeart/2005/8/layout/radial4"/>
    <dgm:cxn modelId="{FA6705B1-11E3-497B-B1C5-EBDB500CFFE1}" type="presParOf" srcId="{D4651F32-F7F0-4371-B865-628BA12DAF4A}" destId="{C64266DF-5744-4E01-99D3-BDDA574ABD75}" srcOrd="4" destOrd="0" presId="urn:microsoft.com/office/officeart/2005/8/layout/radial4"/>
    <dgm:cxn modelId="{7D61F336-1E3C-4FEE-8E7C-E7DC3B6115D7}" type="presParOf" srcId="{D4651F32-F7F0-4371-B865-628BA12DAF4A}" destId="{20C6DEAC-687F-4A32-9487-E2C4F40052C2}" srcOrd="5" destOrd="0" presId="urn:microsoft.com/office/officeart/2005/8/layout/radial4"/>
    <dgm:cxn modelId="{AD76BE6C-FA34-428A-9D4D-4F4A8A48EF52}" type="presParOf" srcId="{D4651F32-F7F0-4371-B865-628BA12DAF4A}" destId="{5214B98F-B175-4975-B534-7BE4461373E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EF3F0-A3A0-4FE9-BCB1-2586AF50B448}">
      <dsp:nvSpPr>
        <dsp:cNvPr id="0" name=""/>
        <dsp:cNvSpPr/>
      </dsp:nvSpPr>
      <dsp:spPr>
        <a:xfrm>
          <a:off x="2746649" y="1972816"/>
          <a:ext cx="2649928" cy="1719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800" kern="1200" dirty="0" smtClean="0"/>
            <a:t>Reforço de competências e empregabilidade, modernização da educação e formação </a:t>
          </a:r>
          <a:endParaRPr lang="en-US" sz="1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/>
        </a:p>
      </dsp:txBody>
      <dsp:txXfrm>
        <a:off x="2830604" y="2056771"/>
        <a:ext cx="2482018" cy="1551919"/>
      </dsp:txXfrm>
    </dsp:sp>
    <dsp:sp modelId="{CD949FC6-5594-4D7B-9FA0-8C48F77815E5}">
      <dsp:nvSpPr>
        <dsp:cNvPr id="0" name=""/>
        <dsp:cNvSpPr/>
      </dsp:nvSpPr>
      <dsp:spPr>
        <a:xfrm rot="16200000">
          <a:off x="3919009" y="1820212"/>
          <a:ext cx="3052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208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D8A16-323E-4AB4-8427-D82DED8EC435}">
      <dsp:nvSpPr>
        <dsp:cNvPr id="0" name=""/>
        <dsp:cNvSpPr/>
      </dsp:nvSpPr>
      <dsp:spPr>
        <a:xfrm>
          <a:off x="2982839" y="-174517"/>
          <a:ext cx="2177547" cy="18421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Apoiar parcerias entre instituições de ensino superior e modernizar os sistema de educação e formação</a:t>
          </a:r>
          <a:endParaRPr lang="en-US" sz="1700" kern="1200" dirty="0"/>
        </a:p>
      </dsp:txBody>
      <dsp:txXfrm>
        <a:off x="3072764" y="-84592"/>
        <a:ext cx="1997697" cy="1662275"/>
      </dsp:txXfrm>
    </dsp:sp>
    <dsp:sp modelId="{A7637521-ED34-40FA-9527-D822041449C0}">
      <dsp:nvSpPr>
        <dsp:cNvPr id="0" name=""/>
        <dsp:cNvSpPr/>
      </dsp:nvSpPr>
      <dsp:spPr>
        <a:xfrm rot="1180476">
          <a:off x="5385675" y="3369348"/>
          <a:ext cx="3734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349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ED284-E8DA-40EA-B67F-977E0F914A74}">
      <dsp:nvSpPr>
        <dsp:cNvPr id="0" name=""/>
        <dsp:cNvSpPr/>
      </dsp:nvSpPr>
      <dsp:spPr>
        <a:xfrm>
          <a:off x="5748269" y="3051169"/>
          <a:ext cx="2481330" cy="16493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900" kern="1200" dirty="0" smtClean="0"/>
            <a:t>Promover a inovação, o empreendedorismo e a empregabilidade</a:t>
          </a:r>
          <a:endParaRPr lang="en-US" sz="1900" kern="1200" dirty="0" smtClean="0"/>
        </a:p>
        <a:p>
          <a:pPr lvl="0" algn="ctr">
            <a:spcBef>
              <a:spcPct val="0"/>
            </a:spcBef>
          </a:pPr>
          <a:endParaRPr lang="en-US" sz="1900" kern="1200" dirty="0"/>
        </a:p>
      </dsp:txBody>
      <dsp:txXfrm>
        <a:off x="5828782" y="3131682"/>
        <a:ext cx="2320304" cy="1488284"/>
      </dsp:txXfrm>
    </dsp:sp>
    <dsp:sp modelId="{D066999B-2270-47B3-A00D-116D60DB6C44}">
      <dsp:nvSpPr>
        <dsp:cNvPr id="0" name=""/>
        <dsp:cNvSpPr/>
      </dsp:nvSpPr>
      <dsp:spPr>
        <a:xfrm rot="9631944">
          <a:off x="2305948" y="3376681"/>
          <a:ext cx="4536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3668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30796-EB66-4436-BBB4-E4F0CF2EE3E9}">
      <dsp:nvSpPr>
        <dsp:cNvPr id="0" name=""/>
        <dsp:cNvSpPr/>
      </dsp:nvSpPr>
      <dsp:spPr>
        <a:xfrm>
          <a:off x="10333" y="3052925"/>
          <a:ext cx="2308583" cy="16147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/>
            <a:t>Dar oportunidade de aprendizagem no estrangeiro</a:t>
          </a:r>
          <a:endParaRPr lang="en-US" sz="2300" kern="1200" dirty="0"/>
        </a:p>
      </dsp:txBody>
      <dsp:txXfrm>
        <a:off x="89159" y="3131751"/>
        <a:ext cx="2150931" cy="1457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36670-BD9A-4826-BD05-A78B623DEFF4}">
      <dsp:nvSpPr>
        <dsp:cNvPr id="0" name=""/>
        <dsp:cNvSpPr/>
      </dsp:nvSpPr>
      <dsp:spPr>
        <a:xfrm>
          <a:off x="1866048" y="1951104"/>
          <a:ext cx="485421" cy="924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710" y="0"/>
              </a:lnTo>
              <a:lnTo>
                <a:pt x="242710" y="924965"/>
              </a:lnTo>
              <a:lnTo>
                <a:pt x="485421" y="92496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>
        <a:off x="2082644" y="2387471"/>
        <a:ext cx="52230" cy="52230"/>
      </dsp:txXfrm>
    </dsp:sp>
    <dsp:sp modelId="{350EC586-7CD8-4E3F-B6A9-36A533230088}">
      <dsp:nvSpPr>
        <dsp:cNvPr id="0" name=""/>
        <dsp:cNvSpPr/>
      </dsp:nvSpPr>
      <dsp:spPr>
        <a:xfrm>
          <a:off x="1866048" y="1905384"/>
          <a:ext cx="4854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5421" y="457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>
        <a:off x="2096624" y="1938968"/>
        <a:ext cx="24271" cy="24271"/>
      </dsp:txXfrm>
    </dsp:sp>
    <dsp:sp modelId="{58321FE3-3A3D-4CBF-8211-2F4135FB2261}">
      <dsp:nvSpPr>
        <dsp:cNvPr id="0" name=""/>
        <dsp:cNvSpPr/>
      </dsp:nvSpPr>
      <dsp:spPr>
        <a:xfrm>
          <a:off x="1866048" y="1026138"/>
          <a:ext cx="485421" cy="924965"/>
        </a:xfrm>
        <a:custGeom>
          <a:avLst/>
          <a:gdLst/>
          <a:ahLst/>
          <a:cxnLst/>
          <a:rect l="0" t="0" r="0" b="0"/>
          <a:pathLst>
            <a:path>
              <a:moveTo>
                <a:pt x="0" y="924965"/>
              </a:moveTo>
              <a:lnTo>
                <a:pt x="242710" y="924965"/>
              </a:lnTo>
              <a:lnTo>
                <a:pt x="242710" y="0"/>
              </a:lnTo>
              <a:lnTo>
                <a:pt x="485421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>
        <a:off x="2082644" y="1462506"/>
        <a:ext cx="52230" cy="52230"/>
      </dsp:txXfrm>
    </dsp:sp>
    <dsp:sp modelId="{4AA83A8E-C517-439A-8936-22E83FAD00FD}">
      <dsp:nvSpPr>
        <dsp:cNvPr id="0" name=""/>
        <dsp:cNvSpPr/>
      </dsp:nvSpPr>
      <dsp:spPr>
        <a:xfrm rot="16200000">
          <a:off x="-451232" y="1581117"/>
          <a:ext cx="3894590" cy="7399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800" kern="1200" dirty="0" smtClean="0"/>
            <a:t>ERASMUS +</a:t>
          </a:r>
          <a:endParaRPr lang="pt-PT" sz="4800" kern="1200" dirty="0"/>
        </a:p>
      </dsp:txBody>
      <dsp:txXfrm>
        <a:off x="-451232" y="1581117"/>
        <a:ext cx="3894590" cy="739972"/>
      </dsp:txXfrm>
    </dsp:sp>
    <dsp:sp modelId="{C4888599-5879-4DE5-B706-9643EFB1F054}">
      <dsp:nvSpPr>
        <dsp:cNvPr id="0" name=""/>
        <dsp:cNvSpPr/>
      </dsp:nvSpPr>
      <dsp:spPr>
        <a:xfrm>
          <a:off x="2351470" y="656152"/>
          <a:ext cx="2427108" cy="739972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0" kern="1200" dirty="0" smtClean="0">
              <a:latin typeface="Calibri" panose="020F0502020204030204" pitchFamily="34" charset="0"/>
            </a:rPr>
            <a:t>Ação-chave 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PT" sz="1800" b="1" kern="1200" dirty="0" smtClean="0">
              <a:latin typeface="Calibri" panose="020F0502020204030204" pitchFamily="34" charset="0"/>
            </a:rPr>
            <a:t>Mobilidade para Aprendizagem </a:t>
          </a:r>
          <a:endParaRPr lang="pt-PT" sz="1800" b="1" kern="1200" dirty="0">
            <a:latin typeface="Calibri" panose="020F0502020204030204" pitchFamily="34" charset="0"/>
          </a:endParaRPr>
        </a:p>
      </dsp:txBody>
      <dsp:txXfrm>
        <a:off x="2351470" y="656152"/>
        <a:ext cx="2427108" cy="739972"/>
      </dsp:txXfrm>
    </dsp:sp>
    <dsp:sp modelId="{6072F525-DD71-4029-BC31-7FCDE1AC113F}">
      <dsp:nvSpPr>
        <dsp:cNvPr id="0" name=""/>
        <dsp:cNvSpPr/>
      </dsp:nvSpPr>
      <dsp:spPr>
        <a:xfrm>
          <a:off x="2351470" y="1581117"/>
          <a:ext cx="2427108" cy="7399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>
              <a:latin typeface="Calibri" panose="020F0502020204030204" pitchFamily="34" charset="0"/>
            </a:rPr>
            <a:t>Ação-chave 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latin typeface="Calibri" panose="020F0502020204030204" pitchFamily="34" charset="0"/>
            </a:rPr>
            <a:t>Cooperação para a Inovação  </a:t>
          </a:r>
          <a:endParaRPr lang="pt-PT" sz="1800" b="1" kern="1200" dirty="0">
            <a:latin typeface="Calibri" panose="020F0502020204030204" pitchFamily="34" charset="0"/>
          </a:endParaRPr>
        </a:p>
      </dsp:txBody>
      <dsp:txXfrm>
        <a:off x="2351470" y="1581117"/>
        <a:ext cx="2427108" cy="739972"/>
      </dsp:txXfrm>
    </dsp:sp>
    <dsp:sp modelId="{8FD711B3-BA1D-4682-8384-0BE14E2C65A1}">
      <dsp:nvSpPr>
        <dsp:cNvPr id="0" name=""/>
        <dsp:cNvSpPr/>
      </dsp:nvSpPr>
      <dsp:spPr>
        <a:xfrm>
          <a:off x="2351470" y="2506083"/>
          <a:ext cx="2427108" cy="7399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>
              <a:latin typeface="Calibri" panose="020F0502020204030204" pitchFamily="34" charset="0"/>
            </a:rPr>
            <a:t>Ação-chave 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latin typeface="Calibri" panose="020F0502020204030204" pitchFamily="34" charset="0"/>
            </a:rPr>
            <a:t>Reforma das políticas</a:t>
          </a:r>
          <a:endParaRPr lang="pt-PT" sz="1800" b="1" kern="1200" dirty="0">
            <a:latin typeface="Calibri" panose="020F0502020204030204" pitchFamily="34" charset="0"/>
          </a:endParaRPr>
        </a:p>
      </dsp:txBody>
      <dsp:txXfrm>
        <a:off x="2351470" y="2506083"/>
        <a:ext cx="2427108" cy="7399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D5135-5D0C-4B63-98CE-7AABEFC9B330}">
      <dsp:nvSpPr>
        <dsp:cNvPr id="0" name=""/>
        <dsp:cNvSpPr/>
      </dsp:nvSpPr>
      <dsp:spPr>
        <a:xfrm>
          <a:off x="2281728" y="2571096"/>
          <a:ext cx="1964398" cy="19643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900" b="1" kern="1200" dirty="0" smtClean="0">
              <a:latin typeface="Helvetica" pitchFamily="34" charset="0"/>
            </a:rPr>
            <a:t>Mobilidade de Estudantes no Ensino Superior</a:t>
          </a:r>
          <a:endParaRPr lang="pt-PT" sz="1900" b="1" kern="1200" dirty="0">
            <a:latin typeface="Helvetica" pitchFamily="34" charset="0"/>
          </a:endParaRPr>
        </a:p>
      </dsp:txBody>
      <dsp:txXfrm>
        <a:off x="2569407" y="2858775"/>
        <a:ext cx="1389040" cy="1389040"/>
      </dsp:txXfrm>
    </dsp:sp>
    <dsp:sp modelId="{A0DA9C6C-1717-470B-9E12-6FAC45756217}">
      <dsp:nvSpPr>
        <dsp:cNvPr id="0" name=""/>
        <dsp:cNvSpPr/>
      </dsp:nvSpPr>
      <dsp:spPr>
        <a:xfrm rot="13080953">
          <a:off x="1696212" y="2814901"/>
          <a:ext cx="681921" cy="55985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8B97AF-474A-4F0E-B005-3155A046C78A}">
      <dsp:nvSpPr>
        <dsp:cNvPr id="0" name=""/>
        <dsp:cNvSpPr/>
      </dsp:nvSpPr>
      <dsp:spPr>
        <a:xfrm>
          <a:off x="-181182" y="787344"/>
          <a:ext cx="2293440" cy="19384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latin typeface="Helvetica" pitchFamily="34" charset="0"/>
            </a:rPr>
            <a:t>Mobilidade para Estudos (SMS)</a:t>
          </a:r>
          <a:endParaRPr lang="pt-PT" sz="2400" kern="1200" dirty="0">
            <a:latin typeface="Helvetica" pitchFamily="34" charset="0"/>
          </a:endParaRPr>
        </a:p>
      </dsp:txBody>
      <dsp:txXfrm>
        <a:off x="-124407" y="844119"/>
        <a:ext cx="2179890" cy="1824901"/>
      </dsp:txXfrm>
    </dsp:sp>
    <dsp:sp modelId="{0DFA980B-0DBC-411F-A5C2-597DB111FBA3}">
      <dsp:nvSpPr>
        <dsp:cNvPr id="0" name=""/>
        <dsp:cNvSpPr/>
      </dsp:nvSpPr>
      <dsp:spPr>
        <a:xfrm rot="16200000">
          <a:off x="2803973" y="1744516"/>
          <a:ext cx="1024546" cy="55985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4266DF-5744-4E01-99D3-BDDA574ABD75}">
      <dsp:nvSpPr>
        <dsp:cNvPr id="0" name=""/>
        <dsp:cNvSpPr/>
      </dsp:nvSpPr>
      <dsp:spPr>
        <a:xfrm>
          <a:off x="2330838" y="1008"/>
          <a:ext cx="1866178" cy="1492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latin typeface="Helvetica" pitchFamily="34" charset="0"/>
            </a:rPr>
            <a:t>Mobilidade para Estágios (SMP)</a:t>
          </a:r>
          <a:endParaRPr lang="pt-PT" sz="2400" kern="1200" dirty="0">
            <a:latin typeface="Helvetica" pitchFamily="34" charset="0"/>
          </a:endParaRPr>
        </a:p>
      </dsp:txBody>
      <dsp:txXfrm>
        <a:off x="2374565" y="44735"/>
        <a:ext cx="1778724" cy="1405488"/>
      </dsp:txXfrm>
    </dsp:sp>
    <dsp:sp modelId="{20C6DEAC-687F-4A32-9487-E2C4F40052C2}">
      <dsp:nvSpPr>
        <dsp:cNvPr id="0" name=""/>
        <dsp:cNvSpPr/>
      </dsp:nvSpPr>
      <dsp:spPr>
        <a:xfrm rot="19326652">
          <a:off x="4201990" y="2856879"/>
          <a:ext cx="819335" cy="55985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14B98F-B175-4975-B534-7BE4461373E6}">
      <dsp:nvSpPr>
        <dsp:cNvPr id="0" name=""/>
        <dsp:cNvSpPr/>
      </dsp:nvSpPr>
      <dsp:spPr>
        <a:xfrm>
          <a:off x="4234727" y="792095"/>
          <a:ext cx="2655180" cy="19453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latin typeface="Helvetica" pitchFamily="34" charset="0"/>
            </a:rPr>
            <a:t>Mobilidade em estágios para recém graduados</a:t>
          </a:r>
          <a:endParaRPr lang="pt-PT" sz="2400" kern="1200" dirty="0">
            <a:latin typeface="Helvetica" pitchFamily="34" charset="0"/>
          </a:endParaRPr>
        </a:p>
      </dsp:txBody>
      <dsp:txXfrm>
        <a:off x="4291703" y="849071"/>
        <a:ext cx="2541228" cy="1831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8F228-943A-49A3-8A9C-B4E4B2F37E08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40042-AFCB-46B0-9237-D757CCA4BB7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1781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36DDA-17BA-4911-BF9A-B32C11DBE1D2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7F885-D379-4924-8102-D3FF4F68DEF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095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874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882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87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381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885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47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187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17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512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083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483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pPr/>
              <a:t>04-12-2018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905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ruivo@sp.ipl.pt" TargetMode="External"/><Relationship Id="rId7" Type="http://schemas.openxmlformats.org/officeDocument/2006/relationships/image" Target="../media/image1.png"/><Relationship Id="rId2" Type="http://schemas.openxmlformats.org/officeDocument/2006/relationships/hyperlink" Target="mailto:mmargarida@estc.ipl.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grima@sp.ipl.pt" TargetMode="External"/><Relationship Id="rId5" Type="http://schemas.openxmlformats.org/officeDocument/2006/relationships/hyperlink" Target="mailto:pbatista@sp.ipl.pt" TargetMode="External"/><Relationship Id="rId4" Type="http://schemas.openxmlformats.org/officeDocument/2006/relationships/hyperlink" Target="mailto:cmarques@sp.ipl.p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02594" y="1988840"/>
            <a:ext cx="4680520" cy="1296144"/>
          </a:xfrm>
        </p:spPr>
        <p:txBody>
          <a:bodyPr>
            <a:normAutofit fontScale="90000"/>
          </a:bodyPr>
          <a:lstStyle/>
          <a:p>
            <a:r>
              <a:rPr lang="pt-PT" sz="1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PROGRAMA ERASMUS </a:t>
            </a:r>
            <a:r>
              <a:rPr lang="pt-PT" sz="1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+</a:t>
            </a:r>
            <a:br>
              <a:rPr lang="pt-PT" sz="1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pt-PT" sz="18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18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18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Programa da União Europeia para a Educação, Formação, Juventude e Desporto </a:t>
            </a:r>
            <a:br>
              <a:rPr lang="pt-PT" sz="18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18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18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18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2014-2020</a:t>
            </a:r>
            <a:r>
              <a:rPr lang="pt-PT" sz="13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13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16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/>
            </a:r>
            <a:br>
              <a:rPr lang="pt-PT" sz="16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</a:br>
            <a:r>
              <a:rPr lang="pt-PT" sz="16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/>
            </a:r>
            <a:br>
              <a:rPr lang="pt-PT" sz="16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</a:br>
            <a:endParaRPr lang="pt-PT" sz="16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5760640" cy="720080"/>
          </a:xfrm>
        </p:spPr>
        <p:txBody>
          <a:bodyPr>
            <a:noAutofit/>
          </a:bodyPr>
          <a:lstStyle/>
          <a:p>
            <a:endParaRPr lang="pt-PT" sz="16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  <a:p>
            <a:pPr algn="r"/>
            <a:r>
              <a:rPr lang="pt-PT" sz="1600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pt-PT" sz="1600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</a:br>
            <a:r>
              <a:rPr lang="pt-PT" sz="1600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pt-PT" sz="1600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</a:br>
            <a:endParaRPr lang="pt-PT" sz="16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59632" y="5949280"/>
            <a:ext cx="698477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PT" sz="1600" b="1" smtClean="0">
                <a:solidFill>
                  <a:schemeClr val="accent6"/>
                </a:solidFill>
                <a:latin typeface="Helvetica" pitchFamily="34" charset="0"/>
              </a:rPr>
              <a:t>Politécnico </a:t>
            </a:r>
            <a:r>
              <a:rPr lang="pt-PT" sz="1600" b="1" dirty="0" smtClean="0">
                <a:solidFill>
                  <a:schemeClr val="accent6"/>
                </a:solidFill>
                <a:latin typeface="Helvetica" pitchFamily="34" charset="0"/>
              </a:rPr>
              <a:t>de Lisboa</a:t>
            </a:r>
          </a:p>
          <a:p>
            <a:pPr algn="r"/>
            <a:r>
              <a:rPr lang="pt-PT" sz="1600" b="1" dirty="0" smtClean="0">
                <a:solidFill>
                  <a:schemeClr val="accent6"/>
                </a:solidFill>
                <a:latin typeface="Helvetica" pitchFamily="34" charset="0"/>
              </a:rPr>
              <a:t>Gabinete de Relações Internacionais e Mobilidade Académica (GRIMA) </a:t>
            </a:r>
            <a:endParaRPr lang="pt-PT" sz="1600" b="1" dirty="0">
              <a:solidFill>
                <a:schemeClr val="accent6"/>
              </a:solidFill>
              <a:latin typeface="Helvetica" pitchFamily="34" charset="0"/>
            </a:endParaRPr>
          </a:p>
        </p:txBody>
      </p:sp>
      <p:pic>
        <p:nvPicPr>
          <p:cNvPr id="10" name="ABADD701-2607-43C0-B6F9-0E7521BD0A7E" descr="cid:5C40FF19-0172-48A0-A339-BEF901F45A3E@kms.local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821646"/>
            <a:ext cx="1685925" cy="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Resultado de imagem para erasm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169" y="3068960"/>
            <a:ext cx="4104456" cy="240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5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Erasmus+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KA1 –Mobilidade de Estudantes –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accent6"/>
                </a:solidFill>
                <a:latin typeface="Helvetica" pitchFamily="34" charset="0"/>
              </a:rPr>
              <a:t>Formula de Seriação</a:t>
            </a: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endParaRPr lang="pt-PT" sz="2400" b="1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147248" cy="399330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pt-PT" sz="1800" dirty="0" err="1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Cf</a:t>
            </a: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= </a:t>
            </a:r>
            <a:r>
              <a:rPr lang="pt-PT" sz="1800" u="sng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2Mp+Nc</a:t>
            </a:r>
          </a:p>
          <a:p>
            <a:pPr marL="0" indent="0">
              <a:buNone/>
            </a:pP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            3</a:t>
            </a:r>
          </a:p>
          <a:p>
            <a:pPr marL="0" indent="0">
              <a:buNone/>
            </a:pP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 </a:t>
            </a:r>
            <a:r>
              <a:rPr lang="pt-PT" sz="18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Em </a:t>
            </a: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que :</a:t>
            </a:r>
          </a:p>
          <a:p>
            <a:pPr marL="0" indent="0">
              <a:buNone/>
            </a:pPr>
            <a:r>
              <a:rPr lang="pt-PT" sz="1800" dirty="0" err="1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Cf</a:t>
            </a: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 = classificação final</a:t>
            </a:r>
          </a:p>
          <a:p>
            <a:pPr marL="0" indent="0">
              <a:buNone/>
            </a:pPr>
            <a:r>
              <a:rPr lang="pt-PT" sz="1800" dirty="0" err="1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Mp</a:t>
            </a: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 = média ponderada arredondada às centésimas das classificações das </a:t>
            </a:r>
            <a:r>
              <a:rPr lang="pt-PT" sz="18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UC </a:t>
            </a: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concluídas à data da candidatura</a:t>
            </a:r>
          </a:p>
          <a:p>
            <a:pPr marL="0" indent="0">
              <a:buNone/>
            </a:pPr>
            <a:r>
              <a:rPr lang="pt-PT" sz="1800" dirty="0" err="1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Nc</a:t>
            </a: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 = numero de créditos ECTS concluídos à data da candidatura</a:t>
            </a:r>
          </a:p>
          <a:p>
            <a:pPr marL="0" indent="0">
              <a:buNone/>
            </a:pP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 </a:t>
            </a:r>
            <a:endParaRPr lang="pt-PT" sz="1800" dirty="0" smtClean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  <a:p>
            <a:pPr marL="0" indent="0">
              <a:buNone/>
            </a:pPr>
            <a:r>
              <a:rPr lang="pt-PT" sz="18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Em </a:t>
            </a: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caso de empate </a:t>
            </a:r>
            <a:r>
              <a:rPr lang="pt-PT" sz="18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:</a:t>
            </a: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 </a:t>
            </a:r>
            <a:r>
              <a:rPr lang="pt-PT" sz="18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Ser </a:t>
            </a: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bolseiro do </a:t>
            </a:r>
            <a:r>
              <a:rPr lang="pt-PT" sz="18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SAS; Motivação </a:t>
            </a: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para a mobilidade aferida em eventual </a:t>
            </a:r>
            <a:r>
              <a:rPr lang="pt-PT" sz="18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entrevista;</a:t>
            </a:r>
            <a:endParaRPr lang="pt-PT" sz="1800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7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Erasmus+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KA1 –Mobilidade de Estudantes –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accent6"/>
                </a:solidFill>
                <a:latin typeface="Helvetica" pitchFamily="34" charset="0"/>
              </a:rPr>
              <a:t>Bolsa de Mobilidade</a:t>
            </a: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endParaRPr lang="pt-PT" sz="2400" b="1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147248" cy="399330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PT" sz="18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A bolsa Erasmus+ é um apoio à mobilidade, não é uma bolsa de estudo</a:t>
            </a:r>
          </a:p>
          <a:p>
            <a:pPr marL="0" indent="0">
              <a:buNone/>
            </a:pPr>
            <a:endParaRPr lang="pt-PT" sz="1800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  <a:p>
            <a:r>
              <a:rPr lang="pt-PT" sz="18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A bolsa é paga em duas tranches: </a:t>
            </a:r>
          </a:p>
          <a:p>
            <a:pPr marL="0" indent="0">
              <a:buNone/>
            </a:pPr>
            <a:r>
              <a:rPr lang="pt-PT" sz="18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	70% no inicio da mobilidade; 30% no regresso (após a entrega do 	documento comprovativo das datas de inicio e fim da matricula, 	resposta ao relatório final online e 2º momento de avaliação 	linguística OLS)</a:t>
            </a:r>
          </a:p>
          <a:p>
            <a:pPr marL="0" indent="0">
              <a:buNone/>
            </a:pPr>
            <a:endParaRPr lang="pt-PT" sz="1800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  <a:p>
            <a:r>
              <a:rPr lang="pt-PT" sz="18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Estudantes bolseiros Erasmus+ e simultaneamente bolseiros SAS:</a:t>
            </a:r>
          </a:p>
          <a:p>
            <a:pPr marL="0" indent="0">
              <a:buNone/>
            </a:pPr>
            <a:r>
              <a:rPr lang="pt-PT" sz="18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 </a:t>
            </a:r>
            <a:r>
              <a:rPr lang="pt-PT" sz="18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  Bolsa suplementar atribuída pela DGES</a:t>
            </a:r>
            <a:endParaRPr lang="pt-PT" sz="1800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47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767018"/>
            <a:ext cx="7128791" cy="1368152"/>
          </a:xfrm>
        </p:spPr>
        <p:txBody>
          <a:bodyPr>
            <a:normAutofit fontScale="90000"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Erasmus+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KA1 –Mobilidade de Estudantes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000" b="1" dirty="0" smtClean="0">
                <a:solidFill>
                  <a:schemeClr val="accent6"/>
                </a:solidFill>
              </a:rPr>
              <a:t>Tabela </a:t>
            </a:r>
            <a:r>
              <a:rPr lang="pt-PT" sz="2000" b="1" dirty="0">
                <a:solidFill>
                  <a:schemeClr val="accent6"/>
                </a:solidFill>
              </a:rPr>
              <a:t>de </a:t>
            </a:r>
            <a:r>
              <a:rPr lang="pt-PT" sz="2000" b="1" dirty="0" smtClean="0">
                <a:solidFill>
                  <a:schemeClr val="accent6"/>
                </a:solidFill>
              </a:rPr>
              <a:t>Bolsas </a:t>
            </a:r>
            <a:r>
              <a:rPr lang="pt-PT" sz="1600" dirty="0" smtClean="0">
                <a:solidFill>
                  <a:schemeClr val="accent6"/>
                </a:solidFill>
              </a:rPr>
              <a:t>(ano académico de 2019-20)</a:t>
            </a:r>
            <a:br>
              <a:rPr lang="pt-PT" sz="1600" dirty="0" smtClean="0">
                <a:solidFill>
                  <a:schemeClr val="accent6"/>
                </a:solidFill>
              </a:rPr>
            </a:br>
            <a:r>
              <a:rPr lang="pt-PT" sz="1800" b="1" dirty="0">
                <a:solidFill>
                  <a:schemeClr val="accent6"/>
                </a:solidFill>
              </a:rPr>
              <a:t>Estudantes para Estudos e Estágios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pt-PT" sz="2000" dirty="0"/>
              <a:t/>
            </a:r>
            <a:br>
              <a:rPr lang="pt-PT" sz="2000" dirty="0"/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endParaRPr lang="pt-PT" sz="2400" b="1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655186"/>
              </p:ext>
            </p:extLst>
          </p:nvPr>
        </p:nvGraphicFramePr>
        <p:xfrm>
          <a:off x="899593" y="1844824"/>
          <a:ext cx="7488832" cy="42896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9551"/>
                <a:gridCol w="2386069"/>
                <a:gridCol w="1526221"/>
                <a:gridCol w="1786991"/>
              </a:tblGrid>
              <a:tr h="1120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Portugal Continental para: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País de Destino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Valor da Bolsa Mensal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Para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ESTUDOS</a:t>
                      </a:r>
                      <a:r>
                        <a:rPr lang="en-US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(SMS)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pt-PT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Valor da Bolsa Mensal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Para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ESTÁGIO</a:t>
                      </a:r>
                      <a:r>
                        <a:rPr lang="en-US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 ESTÁGIO RECÉM GRADUADO </a:t>
                      </a:r>
                      <a:r>
                        <a:rPr lang="pt-PT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(SMP)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8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pt-PT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Grupo </a:t>
                      </a:r>
                      <a:r>
                        <a:rPr lang="pt-PT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Países do programa com custo de vida elevado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Dinamarca, </a:t>
                      </a: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Finlândia, Irlanda, Islândia,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Liechtenstein</a:t>
                      </a:r>
                      <a:r>
                        <a:rPr lang="pt-P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Luxemburgo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Noruega</a:t>
                      </a:r>
                      <a:r>
                        <a:rPr lang="pt-P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Suécia, 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Reino Unido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335 </a:t>
                      </a: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435 </a:t>
                      </a: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3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100" b="1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pt-PT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Grupo </a:t>
                      </a:r>
                      <a:r>
                        <a:rPr lang="pt-PT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Países do Programa com custo de vida médio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Áustria, Bélgica,</a:t>
                      </a:r>
                      <a:r>
                        <a:rPr lang="pt-PT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França, </a:t>
                      </a:r>
                      <a:r>
                        <a:rPr lang="pt-P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Chipre, Alemanha, </a:t>
                      </a: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Grécia,  Espanha Itália, </a:t>
                      </a:r>
                      <a:r>
                        <a:rPr lang="pt-P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Holanda</a:t>
                      </a: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Malta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285 </a:t>
                      </a: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385 </a:t>
                      </a: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5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Grupo 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Países do Programa com custo de vida mais barato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Antiga </a:t>
                      </a:r>
                      <a:r>
                        <a:rPr lang="pt-PT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Rep</a:t>
                      </a: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Jugoslava da Macedónia, Bulgária</a:t>
                      </a:r>
                      <a:r>
                        <a:rPr lang="pt-P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Croácia,  Eslováquia, Estónia</a:t>
                      </a:r>
                      <a:r>
                        <a:rPr lang="pt-P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Hungria, Letónia, </a:t>
                      </a: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Lituânia,</a:t>
                      </a:r>
                      <a:r>
                        <a:rPr lang="pt-PT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Eslovénia,</a:t>
                      </a:r>
                      <a:r>
                        <a:rPr lang="pt-PT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Polónia, Roménia, República Checa, Sérvia, Turquia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235 </a:t>
                      </a: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335 </a:t>
                      </a:r>
                      <a:r>
                        <a:rPr lang="pt-PT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4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767018"/>
            <a:ext cx="7128791" cy="1368152"/>
          </a:xfrm>
        </p:spPr>
        <p:txBody>
          <a:bodyPr>
            <a:normAutofit fontScale="90000"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Erasmus+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KA1 –Mobilidade de Estudantes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000" b="1" dirty="0" smtClean="0">
                <a:solidFill>
                  <a:schemeClr val="accent6"/>
                </a:solidFill>
              </a:rPr>
              <a:t>Matrícula e Propinas</a:t>
            </a:r>
            <a:r>
              <a:rPr lang="pt-PT" sz="2000" dirty="0"/>
              <a:t/>
            </a:r>
            <a:br>
              <a:rPr lang="pt-PT" sz="2000" dirty="0"/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endParaRPr lang="pt-PT" sz="2400" b="1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pt-PT" altLang="pt-PT" sz="32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A matrícula, enquanto aluno da </a:t>
            </a:r>
            <a:r>
              <a:rPr lang="pt-PT" altLang="pt-PT" sz="32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ESCS, </a:t>
            </a:r>
            <a:r>
              <a:rPr lang="pt-PT" altLang="pt-PT" sz="32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é</a:t>
            </a:r>
            <a:r>
              <a:rPr lang="pt-PT" altLang="pt-PT" sz="3200" u="sng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 obrigatória e decorrerá dentro dos prazos definidos</a:t>
            </a:r>
            <a:r>
              <a:rPr lang="pt-PT" altLang="pt-PT" sz="32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.</a:t>
            </a:r>
            <a:br>
              <a:rPr lang="pt-PT" altLang="pt-PT" sz="32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pt-PT" altLang="pt-PT" sz="32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t-PT" altLang="pt-PT" sz="32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endParaRPr lang="pt-PT" altLang="pt-PT" sz="3200" dirty="0" smtClean="0">
              <a:solidFill>
                <a:schemeClr val="bg2">
                  <a:lumMod val="50000"/>
                </a:schemeClr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t-PT" altLang="pt-PT" sz="32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É </a:t>
            </a:r>
            <a:r>
              <a:rPr lang="pt-PT" altLang="pt-PT" sz="32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uma condição do Programa </a:t>
            </a:r>
            <a:r>
              <a:rPr lang="pt-PT" altLang="pt-PT" sz="32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Erasmus+ </a:t>
            </a:r>
            <a:r>
              <a:rPr lang="pt-PT" altLang="pt-PT" sz="32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não haver direito ao pagamento de propinas </a:t>
            </a:r>
            <a:r>
              <a:rPr lang="pt-PT" altLang="pt-PT" sz="32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na </a:t>
            </a:r>
            <a:r>
              <a:rPr lang="pt-PT" altLang="pt-PT" sz="32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instituição de acolhimento.</a:t>
            </a:r>
            <a:br>
              <a:rPr lang="pt-PT" altLang="pt-PT" sz="32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pt-PT" altLang="pt-PT" sz="32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t-PT" altLang="pt-PT" sz="32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pt-PT" altLang="pt-PT" sz="3200" u="sng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As propinas normais são pagas na instituição de </a:t>
            </a:r>
            <a:r>
              <a:rPr lang="pt-PT" altLang="pt-PT" sz="3200" u="sng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origem – </a:t>
            </a:r>
            <a:r>
              <a:rPr lang="pt-PT" altLang="pt-PT" sz="3200" u="sng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ESCS-</a:t>
            </a:r>
            <a:r>
              <a:rPr lang="pt-PT" altLang="pt-PT" sz="32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pt-PT" altLang="pt-PT" sz="32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dentro dos prazos estabelecidos.</a:t>
            </a:r>
            <a:br>
              <a:rPr lang="pt-PT" altLang="pt-PT" sz="32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pt-PT" altLang="pt-PT" dirty="0">
                <a:latin typeface="Helvetica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t-PT" altLang="pt-PT" dirty="0"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767018"/>
            <a:ext cx="7128791" cy="1368152"/>
          </a:xfrm>
        </p:spPr>
        <p:txBody>
          <a:bodyPr>
            <a:normAutofit fontScale="90000"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Erasmus+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KA1 –Mobilidade de Estudantes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000" b="1" dirty="0" smtClean="0">
                <a:solidFill>
                  <a:schemeClr val="accent6"/>
                </a:solidFill>
              </a:rPr>
              <a:t>Reconhecimento Académico</a:t>
            </a:r>
            <a:r>
              <a:rPr lang="pt-PT" sz="2000" dirty="0"/>
              <a:t/>
            </a:r>
            <a:br>
              <a:rPr lang="pt-PT" sz="2000" dirty="0"/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endParaRPr lang="pt-PT" sz="2400" b="1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42813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pt-PT" altLang="pt-PT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O </a:t>
            </a:r>
            <a:r>
              <a:rPr lang="pt-PT" altLang="pt-PT" u="sng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pleno </a:t>
            </a:r>
            <a:r>
              <a:rPr lang="pt-PT" altLang="pt-PT" u="sng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reconhecimento académico é uma condição </a:t>
            </a:r>
            <a:r>
              <a:rPr lang="pt-PT" altLang="pt-PT" i="1" u="sng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sine qua non </a:t>
            </a:r>
            <a: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da mobilidade estudantil no âmbito do programa </a:t>
            </a:r>
            <a:r>
              <a:rPr lang="pt-PT" altLang="pt-PT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Erasmus+. </a:t>
            </a:r>
            <a: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pt-PT" altLang="pt-PT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O </a:t>
            </a:r>
            <a: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pleno reconhecimento académico </a:t>
            </a:r>
            <a:r>
              <a:rPr lang="pt-PT" altLang="pt-PT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depende da conclusão, com </a:t>
            </a:r>
            <a: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aproveitamento </a:t>
            </a:r>
            <a:r>
              <a:rPr lang="pt-PT" altLang="pt-PT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do  </a:t>
            </a:r>
            <a: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plano de estudos, assinado à partida (ou as suas alterações</a:t>
            </a:r>
            <a:r>
              <a:rPr lang="pt-PT" altLang="pt-PT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), após definição com o Coordenador ECTS designado em cada curso. </a:t>
            </a:r>
            <a: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pt-PT" altLang="pt-PT" dirty="0">
                <a:latin typeface="Helvetica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t-PT" altLang="pt-PT" dirty="0"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767018"/>
            <a:ext cx="7128791" cy="1368152"/>
          </a:xfrm>
        </p:spPr>
        <p:txBody>
          <a:bodyPr>
            <a:normAutofit fontScale="90000"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Erasmus+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KA1 –Mobilidade de Estudantes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000" b="1" dirty="0" smtClean="0">
                <a:solidFill>
                  <a:schemeClr val="accent6"/>
                </a:solidFill>
              </a:rPr>
              <a:t>Preparação Linguística</a:t>
            </a:r>
            <a:r>
              <a:rPr lang="pt-PT" sz="2000" dirty="0"/>
              <a:t/>
            </a:r>
            <a:br>
              <a:rPr lang="pt-PT" sz="2000" dirty="0"/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endParaRPr lang="pt-PT" sz="2400" b="1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pt-PT" sz="2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O Online </a:t>
            </a:r>
            <a:r>
              <a:rPr lang="pt-PT" sz="2600" dirty="0" err="1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Linguistic</a:t>
            </a:r>
            <a:r>
              <a:rPr lang="pt-PT" sz="2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 </a:t>
            </a:r>
            <a:r>
              <a:rPr lang="pt-PT" sz="2600" dirty="0" err="1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Support</a:t>
            </a:r>
            <a:r>
              <a:rPr lang="pt-PT" sz="2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 (OLS) apoia a aprendizagem de línguas por parte dos estudantes de mobilidade Erasmus+. </a:t>
            </a:r>
            <a:endParaRPr lang="pt-PT" sz="2600" dirty="0" smtClean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  <a:p>
            <a:pPr marL="0" indent="0">
              <a:buNone/>
            </a:pPr>
            <a:endParaRPr lang="pt-PT" sz="2600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  <a:p>
            <a:pPr marL="0" indent="0">
              <a:buNone/>
            </a:pP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O </a:t>
            </a:r>
            <a:r>
              <a:rPr lang="pt-PT" sz="2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OLS oferece aos participantes em </a:t>
            </a: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mobilidade Erasmus</a:t>
            </a:r>
            <a:r>
              <a:rPr lang="pt-PT" sz="2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+ </a:t>
            </a: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terão avaliar </a:t>
            </a:r>
            <a:r>
              <a:rPr lang="pt-PT" sz="2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as suas competências </a:t>
            </a: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na língua estrangeira </a:t>
            </a:r>
            <a:r>
              <a:rPr lang="pt-PT" sz="23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(Checo, Dinamarquês, Alemão, Grego, Inglês, Espanhol, Francês, Italiano, Holandês, Polaco, Sueco) </a:t>
            </a: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que </a:t>
            </a:r>
            <a:r>
              <a:rPr lang="pt-PT" sz="2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utilizarão para estudar, trabalhar </a:t>
            </a: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noutro país (avaliação online obrigatória no início e fim do período de mobilidade). </a:t>
            </a:r>
          </a:p>
          <a:p>
            <a:pPr marL="0" indent="0">
              <a:buNone/>
            </a:pP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Além </a:t>
            </a:r>
            <a:r>
              <a:rPr lang="pt-PT" sz="2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disso, </a:t>
            </a: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os </a:t>
            </a:r>
            <a:r>
              <a:rPr lang="pt-PT" sz="2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participantes </a:t>
            </a: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poderão </a:t>
            </a:r>
            <a:r>
              <a:rPr lang="pt-PT" sz="2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fazer um curso de línguas online para melhorarem os seus </a:t>
            </a: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conhecimentos (opcional).</a:t>
            </a:r>
            <a:r>
              <a:rPr lang="pt-PT" altLang="pt-PT" sz="2600" dirty="0">
                <a:latin typeface="Helvetica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t-PT" altLang="pt-PT" sz="2600" dirty="0"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endParaRPr lang="en-US" sz="26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40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767018"/>
            <a:ext cx="7128791" cy="1368152"/>
          </a:xfrm>
        </p:spPr>
        <p:txBody>
          <a:bodyPr>
            <a:normAutofit fontScale="90000"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Erasmus+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KA1 –Mobilidade de Estudantes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000" b="1" dirty="0" smtClean="0">
                <a:solidFill>
                  <a:schemeClr val="accent6"/>
                </a:solidFill>
              </a:rPr>
              <a:t>Candidaturas</a:t>
            </a:r>
            <a:r>
              <a:rPr lang="pt-PT" sz="2000" dirty="0"/>
              <a:t/>
            </a:r>
            <a:br>
              <a:rPr lang="pt-PT" sz="2000" dirty="0"/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endParaRPr lang="pt-PT" sz="2400" b="1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t-PT" alt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As candidaturas para mobilidade Erasmus+ no ano de 2019-2020 serão feitas exclusivamente no portal de Mobilidade do IPL: </a:t>
            </a:r>
            <a:r>
              <a:rPr lang="pt-PT" sz="2600" dirty="0" err="1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MobilidadeNet</a:t>
            </a: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 e decorrerão entre </a:t>
            </a:r>
            <a:r>
              <a:rPr lang="pt-PT" sz="2600" dirty="0" err="1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dezembro</a:t>
            </a: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 de 2018 – data a anunciar – e fim de </a:t>
            </a:r>
            <a:r>
              <a:rPr lang="pt-PT" sz="2600" dirty="0" err="1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janeiro</a:t>
            </a: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 de 2019</a:t>
            </a:r>
          </a:p>
          <a:p>
            <a:pPr marL="0" indent="0">
              <a:buNone/>
            </a:pPr>
            <a:endParaRPr lang="pt-PT" sz="2600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  <a:p>
            <a:pPr marL="0" indent="0">
              <a:buNone/>
            </a:pP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Resultados de seriação e colocação em </a:t>
            </a:r>
            <a:r>
              <a:rPr lang="pt-PT" sz="2600" dirty="0" err="1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fevereiro</a:t>
            </a:r>
            <a:r>
              <a:rPr lang="pt-PT" sz="2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 de 2019</a:t>
            </a:r>
            <a:endParaRPr lang="en-US" sz="26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4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pt-PT" sz="20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CONTATOS</a:t>
            </a: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/>
            </a:r>
            <a:b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</a:br>
            <a:r>
              <a:rPr lang="pt-PT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/>
            </a:r>
            <a:br>
              <a:rPr lang="pt-PT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</a:br>
            <a:r>
              <a:rPr lang="pt-PT" sz="16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/>
            </a:r>
            <a:br>
              <a:rPr lang="pt-PT" sz="16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</a:br>
            <a:endParaRPr lang="pt-PT" sz="16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2182" y="1772816"/>
            <a:ext cx="6836172" cy="4392488"/>
          </a:xfrm>
        </p:spPr>
        <p:txBody>
          <a:bodyPr>
            <a:noAutofit/>
          </a:bodyPr>
          <a:lstStyle/>
          <a:p>
            <a:endParaRPr lang="pt-PT" sz="1800" dirty="0">
              <a:solidFill>
                <a:schemeClr val="tx2">
                  <a:lumMod val="50000"/>
                </a:schemeClr>
              </a:solidFill>
              <a:latin typeface="Arial Narrow" pitchFamily="34" charset="0"/>
              <a:hlinkClick r:id="rId2"/>
            </a:endParaRPr>
          </a:p>
          <a:p>
            <a:endParaRPr lang="pt-PT" sz="18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  <a:hlinkClick r:id="rId2"/>
            </a:endParaRPr>
          </a:p>
          <a:p>
            <a:endParaRPr lang="pt-PT" sz="18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pt-PT" sz="18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Gabinete </a:t>
            </a:r>
            <a:r>
              <a:rPr lang="pt-PT" sz="1800" b="1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de Relações Internacionais e Mobilidade Académica (</a:t>
            </a:r>
            <a:r>
              <a:rPr lang="pt-PT" sz="18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GRIMA)</a:t>
            </a:r>
          </a:p>
          <a:p>
            <a:endParaRPr lang="pt-PT" sz="1800" b="1" dirty="0">
              <a:solidFill>
                <a:schemeClr val="bg2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r>
              <a:rPr lang="pt-PT" sz="18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Campus de </a:t>
            </a:r>
            <a:r>
              <a:rPr lang="pt-PT" sz="1800" b="1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B</a:t>
            </a:r>
            <a:r>
              <a:rPr lang="pt-PT" sz="18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enfica do IPL – Benfica</a:t>
            </a:r>
          </a:p>
          <a:p>
            <a:endParaRPr lang="pt-PT" sz="1800" b="1" dirty="0" smtClean="0">
              <a:solidFill>
                <a:schemeClr val="bg2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r>
              <a:rPr lang="pt-PT" sz="1800" b="1" dirty="0" smtClean="0">
                <a:solidFill>
                  <a:schemeClr val="accent6"/>
                </a:solidFill>
                <a:latin typeface="Helvetica" pitchFamily="34" charset="0"/>
                <a:cs typeface="Helvetica" pitchFamily="34" charset="0"/>
                <a:hlinkClick r:id="rId3"/>
              </a:rPr>
              <a:t>cruivo@sp.ipl.pt</a:t>
            </a:r>
            <a:r>
              <a:rPr lang="pt-PT" sz="1800" b="1" dirty="0" smtClean="0">
                <a:solidFill>
                  <a:schemeClr val="accent6"/>
                </a:solidFill>
                <a:latin typeface="Helvetica" pitchFamily="34" charset="0"/>
                <a:cs typeface="Helvetica" pitchFamily="34" charset="0"/>
              </a:rPr>
              <a:t>, </a:t>
            </a:r>
            <a:r>
              <a:rPr lang="pt-PT" sz="1800" b="1" dirty="0" smtClean="0">
                <a:solidFill>
                  <a:schemeClr val="accent6"/>
                </a:solidFill>
                <a:latin typeface="Helvetica" pitchFamily="34" charset="0"/>
                <a:cs typeface="Helvetica" pitchFamily="34" charset="0"/>
                <a:hlinkClick r:id="rId4"/>
              </a:rPr>
              <a:t>cmarques@sp.ipl.pt</a:t>
            </a:r>
            <a:r>
              <a:rPr lang="pt-PT" sz="1800" b="1" dirty="0" smtClean="0">
                <a:solidFill>
                  <a:schemeClr val="accent6"/>
                </a:solidFill>
                <a:latin typeface="Helvetica" pitchFamily="34" charset="0"/>
                <a:cs typeface="Helvetica" pitchFamily="34" charset="0"/>
              </a:rPr>
              <a:t>, </a:t>
            </a:r>
            <a:r>
              <a:rPr lang="pt-PT" sz="1800" b="1" dirty="0" smtClean="0">
                <a:solidFill>
                  <a:schemeClr val="accent6"/>
                </a:solidFill>
                <a:latin typeface="Helvetica" pitchFamily="34" charset="0"/>
                <a:cs typeface="Helvetica" pitchFamily="34" charset="0"/>
                <a:hlinkClick r:id="rId5"/>
              </a:rPr>
              <a:t>pbatista@sp.ipl.pt</a:t>
            </a:r>
            <a:endParaRPr lang="pt-PT" sz="1800" b="1" dirty="0" smtClean="0">
              <a:solidFill>
                <a:schemeClr val="accent6"/>
              </a:solidFill>
              <a:latin typeface="Helvetica" pitchFamily="34" charset="0"/>
              <a:cs typeface="Helvetica" pitchFamily="34" charset="0"/>
            </a:endParaRPr>
          </a:p>
          <a:p>
            <a:endParaRPr lang="pt-PT" sz="1800" b="1" dirty="0" smtClean="0">
              <a:solidFill>
                <a:schemeClr val="accent6"/>
              </a:solidFill>
              <a:latin typeface="Helvetica" pitchFamily="34" charset="0"/>
              <a:cs typeface="Helvetica" pitchFamily="34" charset="0"/>
            </a:endParaRPr>
          </a:p>
          <a:p>
            <a:r>
              <a:rPr lang="pt-PT" sz="1800" b="1" dirty="0" smtClean="0">
                <a:solidFill>
                  <a:schemeClr val="accent6"/>
                </a:solidFill>
                <a:latin typeface="Helvetica" pitchFamily="34" charset="0"/>
                <a:cs typeface="Helvetica" pitchFamily="34" charset="0"/>
                <a:hlinkClick r:id="rId6"/>
              </a:rPr>
              <a:t>grima@sp.ipl.pt</a:t>
            </a:r>
            <a:endParaRPr lang="pt-PT" sz="1800" b="1" dirty="0" smtClean="0">
              <a:solidFill>
                <a:schemeClr val="accent6"/>
              </a:solidFill>
              <a:latin typeface="Helvetica" pitchFamily="34" charset="0"/>
              <a:cs typeface="Helvetica" pitchFamily="34" charset="0"/>
            </a:endParaRPr>
          </a:p>
          <a:p>
            <a:endParaRPr lang="pt-PT" sz="1800" b="1" dirty="0" smtClean="0">
              <a:solidFill>
                <a:schemeClr val="bg2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endParaRPr lang="pt-PT" sz="1800" b="1" dirty="0" smtClean="0">
              <a:solidFill>
                <a:schemeClr val="bg2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r>
              <a:rPr lang="pt-PT" sz="18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Tel. 210 464 762/63/64</a:t>
            </a:r>
          </a:p>
          <a:p>
            <a:endParaRPr lang="pt-PT" sz="1600" b="1" dirty="0">
              <a:solidFill>
                <a:srgbClr val="00B0F0"/>
              </a:solidFill>
              <a:latin typeface="Arial Narrow" pitchFamily="34" charset="0"/>
            </a:endParaRPr>
          </a:p>
          <a:p>
            <a:pPr algn="r"/>
            <a:r>
              <a:rPr lang="pt-PT" sz="16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pt-PT" sz="16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10" name="ABADD701-2607-43C0-B6F9-0E7521BD0A7E" descr="cid:5C40FF19-0172-48A0-A339-BEF901F45A3E@kms.local.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821646"/>
            <a:ext cx="1685925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250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49403"/>
            <a:ext cx="6965245" cy="1202485"/>
          </a:xfrm>
        </p:spPr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Erasmus+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accent6"/>
                </a:solidFill>
                <a:latin typeface="Helvetica" pitchFamily="34" charset="0"/>
              </a:rPr>
              <a:t>Objetivos</a:t>
            </a:r>
            <a:endParaRPr lang="pt-PT" sz="2400" b="1" dirty="0">
              <a:solidFill>
                <a:schemeClr val="accent6"/>
              </a:solidFill>
              <a:latin typeface="Helvetica" pitchFamily="34" charset="0"/>
            </a:endParaRPr>
          </a:p>
        </p:txBody>
      </p:sp>
      <p:graphicFrame>
        <p:nvGraphicFramePr>
          <p:cNvPr id="9" name="Marcador de Posição de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3241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5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71292" y="2564904"/>
            <a:ext cx="6573116" cy="3816424"/>
          </a:xfrm>
        </p:spPr>
        <p:txBody>
          <a:bodyPr>
            <a:noAutofit/>
          </a:bodyPr>
          <a:lstStyle/>
          <a:p>
            <a:pPr algn="l">
              <a:buClr>
                <a:schemeClr val="accent6"/>
              </a:buClr>
            </a:pP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Quais são as </a:t>
            </a:r>
            <a:r>
              <a:rPr lang="pt-PT" sz="1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Calibri" pitchFamily="34" charset="0"/>
              </a:rPr>
              <a:t>vantagens</a:t>
            </a: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 da participação dos </a:t>
            </a:r>
            <a:r>
              <a:rPr lang="pt-PT" sz="1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Estudantes no </a:t>
            </a: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Programa Erasmus+?</a:t>
            </a:r>
            <a:r>
              <a:rPr lang="pt-PT" sz="14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/>
            </a:r>
            <a:br>
              <a:rPr lang="pt-PT" sz="14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</a:br>
            <a:r>
              <a:rPr lang="pt-PT" sz="14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/>
            </a:r>
            <a:br>
              <a:rPr lang="pt-PT" sz="14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</a:b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É, sem dúvida, uma oportunidade única! O estudante </a:t>
            </a:r>
            <a:r>
              <a:rPr lang="pt-PT" sz="1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Erasmus+ </a:t>
            </a: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beneficiará de uma experiência muito gratificante a nível académico e pessoal, que se traduzirá:</a:t>
            </a:r>
            <a:b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</a:b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/>
            </a:r>
            <a:b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</a:b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• Em grande </a:t>
            </a:r>
            <a:r>
              <a:rPr lang="pt-PT" sz="1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Calibri" pitchFamily="34" charset="0"/>
              </a:rPr>
              <a:t>crescimento pessoal e intelectual</a:t>
            </a:r>
            <a:r>
              <a:rPr lang="pt-PT" sz="1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;</a:t>
            </a: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/>
            </a:r>
            <a:b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</a:b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• No </a:t>
            </a:r>
            <a:r>
              <a:rPr lang="pt-PT" sz="1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Calibri" pitchFamily="34" charset="0"/>
              </a:rPr>
              <a:t>conhecimento de novas culturas</a:t>
            </a: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, línguas, novos métodos de trabalho e novas tecnologias;</a:t>
            </a:r>
            <a:b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</a:b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• Numa </a:t>
            </a:r>
            <a:r>
              <a:rPr lang="pt-PT" sz="1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Calibri" pitchFamily="34" charset="0"/>
              </a:rPr>
              <a:t>maior empregabilidade </a:t>
            </a: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futura, não só em mercados estrangeiros, mas também nacionais;</a:t>
            </a:r>
            <a:b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</a:b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• Numa maior </a:t>
            </a:r>
            <a:r>
              <a:rPr lang="pt-PT" sz="1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Calibri" pitchFamily="34" charset="0"/>
              </a:rPr>
              <a:t>capacidade de adaptação</a:t>
            </a: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, flexibilidade, autonomia, iniciativa e </a:t>
            </a:r>
            <a:r>
              <a:rPr lang="pt-PT" sz="1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Calibri" pitchFamily="34" charset="0"/>
              </a:rPr>
              <a:t>espírito empreendedor</a:t>
            </a: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;</a:t>
            </a:r>
            <a:b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</a:b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• Num alargar de horizontes, contribuindo, assim, para a </a:t>
            </a:r>
            <a:r>
              <a:rPr lang="pt-PT" sz="1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Calibri" pitchFamily="34" charset="0"/>
              </a:rPr>
              <a:t>construção de uma Europa cada vez mais unida</a:t>
            </a:r>
            <a:r>
              <a:rPr lang="pt-PT" sz="1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Calibri" pitchFamily="34" charset="0"/>
              </a:rPr>
              <a:t> na diversidade cultural, linguística e educacional.</a:t>
            </a:r>
            <a:r>
              <a:rPr lang="pt-PT" sz="1600" dirty="0">
                <a:latin typeface="Helvetica" pitchFamily="34" charset="0"/>
                <a:cs typeface="Calibri" pitchFamily="34" charset="0"/>
              </a:rPr>
              <a:t/>
            </a:r>
            <a:br>
              <a:rPr lang="pt-PT" sz="1600" dirty="0">
                <a:latin typeface="Helvetica" pitchFamily="34" charset="0"/>
                <a:cs typeface="Calibri" pitchFamily="34" charset="0"/>
              </a:rPr>
            </a:br>
            <a:r>
              <a:rPr lang="pt-PT" sz="1400" dirty="0">
                <a:latin typeface="Comic Sans MS" pitchFamily="66" charset="0"/>
              </a:rPr>
              <a:t/>
            </a:r>
            <a:br>
              <a:rPr lang="pt-PT" sz="1400" dirty="0">
                <a:latin typeface="Comic Sans MS" pitchFamily="66" charset="0"/>
              </a:rPr>
            </a:br>
            <a:r>
              <a:rPr lang="pt-PT" sz="15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/>
            </a:r>
            <a:br>
              <a:rPr lang="pt-PT" sz="15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</a:br>
            <a:endParaRPr lang="pt-PT" sz="15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2699792" y="866817"/>
            <a:ext cx="2678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 + (2014-2020)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154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56784" cy="1202485"/>
          </a:xfrm>
        </p:spPr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 + (2014-2020)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Estrutura</a:t>
            </a:r>
            <a:endParaRPr lang="pt-PT" sz="2400" b="1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23146937"/>
              </p:ext>
            </p:extLst>
          </p:nvPr>
        </p:nvGraphicFramePr>
        <p:xfrm>
          <a:off x="1547664" y="1988840"/>
          <a:ext cx="5904656" cy="390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40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7" y="1484784"/>
            <a:ext cx="7056784" cy="1202485"/>
          </a:xfrm>
        </p:spPr>
        <p:txBody>
          <a:bodyPr>
            <a:normAutofit fontScale="90000"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Aparajita" pitchFamily="34" charset="0"/>
              </a:rPr>
              <a:t>Erasmus+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Aparajit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Aparajita" pitchFamily="34" charset="0"/>
              </a:rPr>
              <a:t>Ação-chave </a:t>
            </a:r>
            <a:r>
              <a:rPr lang="pt-PT" sz="2400" b="1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Aparajita" pitchFamily="34" charset="0"/>
              </a:rPr>
              <a:t>1 (KA1) </a:t>
            </a: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Aparajit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Aparajit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Aparajita" pitchFamily="34" charset="0"/>
              </a:rPr>
              <a:t> </a:t>
            </a:r>
            <a:r>
              <a:rPr lang="pt-PT" sz="2400" b="1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Aparajita" pitchFamily="34" charset="0"/>
              </a:rPr>
              <a:t>Mobilidade individual para fins de aprendizagem</a:t>
            </a:r>
            <a:br>
              <a:rPr lang="pt-PT" sz="2400" b="1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Aparajita" pitchFamily="34" charset="0"/>
              </a:rPr>
            </a:br>
            <a:endParaRPr lang="pt-PT" sz="2400" b="1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608" y="2492896"/>
            <a:ext cx="7272808" cy="3374189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Font typeface="Courier New" panose="02070309020205020404" pitchFamily="49" charset="0"/>
              <a:buChar char="o"/>
            </a:pPr>
            <a:endParaRPr lang="pt-PT" dirty="0" smtClean="0">
              <a:solidFill>
                <a:schemeClr val="bg2">
                  <a:lumMod val="50000"/>
                </a:schemeClr>
              </a:solidFill>
              <a:latin typeface="Helvetica" pitchFamily="34" charset="0"/>
              <a:cs typeface="Aparajita" pitchFamily="34" charset="0"/>
            </a:endParaRPr>
          </a:p>
          <a:p>
            <a:pPr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pt-PT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Aparajita" pitchFamily="34" charset="0"/>
              </a:rPr>
              <a:t>Ensino Superior </a:t>
            </a:r>
            <a:r>
              <a:rPr lang="pt-PT" dirty="0" smtClean="0">
                <a:solidFill>
                  <a:schemeClr val="accent6"/>
                </a:solidFill>
                <a:latin typeface="Helvetica" pitchFamily="34" charset="0"/>
                <a:cs typeface="Aparajita" pitchFamily="34" charset="0"/>
              </a:rPr>
              <a:t>– </a:t>
            </a:r>
            <a:r>
              <a:rPr lang="pt-PT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Aparajita" pitchFamily="34" charset="0"/>
              </a:rPr>
              <a:t>Mobilidade de estudantes e trabalhadores do Ensino Superior</a:t>
            </a:r>
          </a:p>
          <a:p>
            <a:pPr>
              <a:buClr>
                <a:srgbClr val="00B0F0"/>
              </a:buClr>
              <a:buFont typeface="Courier New" panose="02070309020205020404" pitchFamily="49" charset="0"/>
              <a:buChar char="o"/>
            </a:pPr>
            <a:endParaRPr lang="pt-PT" dirty="0" smtClean="0">
              <a:solidFill>
                <a:schemeClr val="bg2">
                  <a:lumMod val="50000"/>
                </a:schemeClr>
              </a:solidFill>
              <a:latin typeface="Helvetica" pitchFamily="34" charset="0"/>
              <a:cs typeface="Aparajita" pitchFamily="34" charset="0"/>
            </a:endParaRPr>
          </a:p>
          <a:p>
            <a:pPr marL="0" indent="0">
              <a:buNone/>
            </a:pPr>
            <a:endParaRPr lang="pt-PT" b="1" dirty="0" smtClean="0">
              <a:solidFill>
                <a:schemeClr val="bg2">
                  <a:lumMod val="50000"/>
                </a:schemeClr>
              </a:solidFill>
              <a:latin typeface="Helvetica" pitchFamily="34" charset="0"/>
              <a:cs typeface="Aparajita" pitchFamily="34" charset="0"/>
            </a:endParaRPr>
          </a:p>
          <a:p>
            <a:pPr marL="0" indent="0">
              <a:buNone/>
            </a:pPr>
            <a:endParaRPr lang="pt-PT" dirty="0">
              <a:latin typeface="Arial Narrow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58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Erasmus+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KA1 –Mobilidade de Estudantes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endParaRPr lang="pt-PT" sz="2400" b="1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  <p:graphicFrame>
        <p:nvGraphicFramePr>
          <p:cNvPr id="8" name="Marcador de Posição de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421603"/>
              </p:ext>
            </p:extLst>
          </p:nvPr>
        </p:nvGraphicFramePr>
        <p:xfrm>
          <a:off x="1463675" y="1772816"/>
          <a:ext cx="6708725" cy="453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5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Erasmus+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KA1 –Mobilidade de Estudantes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accent6"/>
                </a:solidFill>
                <a:latin typeface="Helvetica" pitchFamily="34" charset="0"/>
              </a:rPr>
              <a:t>Duração</a:t>
            </a: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endParaRPr lang="pt-PT" sz="2400" b="1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PT" dirty="0" smtClean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  <a:p>
            <a:pPr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Em todos os ciclos de estudos;</a:t>
            </a:r>
          </a:p>
          <a:p>
            <a:pPr>
              <a:buClr>
                <a:schemeClr val="accent6"/>
              </a:buClr>
              <a:buFont typeface="Courier New" panose="02070309020205020404" pitchFamily="49" charset="0"/>
              <a:buChar char="o"/>
            </a:pPr>
            <a:endParaRPr lang="pt-PT" dirty="0" smtClean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  <a:p>
            <a:pPr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Até </a:t>
            </a:r>
            <a:r>
              <a:rPr lang="pt-PT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12 meses por ciclo de estudos </a:t>
            </a:r>
            <a:r>
              <a:rPr 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podendo combinar estudos com estágio (</a:t>
            </a:r>
            <a:r>
              <a:rPr lang="pt-PT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incluindo </a:t>
            </a:r>
            <a:r>
              <a:rPr 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estágio recém graduado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);</a:t>
            </a:r>
          </a:p>
          <a:p>
            <a:pPr>
              <a:buClr>
                <a:schemeClr val="accent6"/>
              </a:buClr>
              <a:buFont typeface="Courier New" panose="02070309020205020404" pitchFamily="49" charset="0"/>
              <a:buChar char="o"/>
            </a:pPr>
            <a:endParaRPr lang="pt-PT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  <a:p>
            <a:pPr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Duração elegível:</a:t>
            </a:r>
          </a:p>
          <a:p>
            <a:pPr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3 a 12 meses em estudos (SMS);</a:t>
            </a:r>
          </a:p>
          <a:p>
            <a:pPr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2 </a:t>
            </a:r>
            <a:r>
              <a:rPr lang="pt-PT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a 12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meses em estágios (SMP ou recém graduado);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168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Erasmus+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KA1 –Mobilidade de Estudantes –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accent6"/>
                </a:solidFill>
                <a:latin typeface="Helvetica" pitchFamily="34" charset="0"/>
              </a:rPr>
              <a:t>Estudos, Estágios ou Estágios Recém-Graduados</a:t>
            </a: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endParaRPr lang="pt-PT" sz="2400" b="1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15616" y="2060848"/>
            <a:ext cx="6846828" cy="381642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dirty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Consideram-se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elegíveis para acolhimento, todos os países participantes no Programa Erasmus+</a:t>
            </a:r>
          </a:p>
          <a:p>
            <a:pPr marL="0" indent="0">
              <a:buNone/>
            </a:pPr>
            <a:endParaRPr lang="pt-PT" dirty="0" smtClean="0">
              <a:solidFill>
                <a:schemeClr val="bg2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28 países membros da U.E;</a:t>
            </a:r>
          </a:p>
          <a:p>
            <a:pPr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Os países da EEE/EFTA (Noruega, </a:t>
            </a:r>
            <a:r>
              <a:rPr lang="pt-PT" dirty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Liechtenstein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Islândia e Suíça)</a:t>
            </a:r>
          </a:p>
          <a:p>
            <a:pPr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Os países candidatos à adesão à U.E: Turquia,  Sérvia, e </a:t>
            </a:r>
            <a:r>
              <a:rPr lang="pt-PT" dirty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Antiga República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Jugoslava da Macedónia</a:t>
            </a:r>
          </a:p>
          <a:p>
            <a:pPr>
              <a:buClr>
                <a:schemeClr val="accent6"/>
              </a:buClr>
              <a:buFont typeface="Courier New" panose="02070309020205020404" pitchFamily="49" charset="0"/>
              <a:buChar char="o"/>
            </a:pPr>
            <a:endParaRPr lang="pt-PT" dirty="0">
              <a:solidFill>
                <a:schemeClr val="bg2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Clr>
                <a:schemeClr val="accent6"/>
              </a:buClr>
              <a:buNone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escolha do destino de mobilidade (para estudos) está condicionada à lista de parceiros da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ESCS,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disponibilizada à data do inicio das candidaturas.</a:t>
            </a:r>
          </a:p>
          <a:p>
            <a:pPr marL="0" indent="0">
              <a:buClr>
                <a:schemeClr val="accent6"/>
              </a:buClr>
              <a:buNone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Candidatura: 4 opções de destino</a:t>
            </a:r>
            <a:endParaRPr lang="pt-PT" dirty="0">
              <a:solidFill>
                <a:schemeClr val="bg2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Clr>
                <a:schemeClr val="accent6"/>
              </a:buClr>
            </a:pPr>
            <a:endParaRPr lang="pt-PT" dirty="0">
              <a:solidFill>
                <a:schemeClr val="bg2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670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620689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Erasmus+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KA1 –Mobilidade de Estudantes – </a:t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2400" b="1" dirty="0" smtClean="0">
                <a:solidFill>
                  <a:schemeClr val="accent6"/>
                </a:solidFill>
                <a:latin typeface="Helvetica" pitchFamily="34" charset="0"/>
              </a:rPr>
              <a:t>Critérios de elegibilidade</a:t>
            </a:r>
            <a: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2400" b="1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endParaRPr lang="pt-PT" sz="2400" b="1" dirty="0">
              <a:solidFill>
                <a:schemeClr val="bg2">
                  <a:lumMod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96623" y="1556792"/>
            <a:ext cx="7047783" cy="453650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Clr>
                <a:schemeClr val="accent6"/>
              </a:buClr>
              <a:buNone/>
            </a:pPr>
            <a:r>
              <a:rPr lang="pt-PT" sz="5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- Possuir </a:t>
            </a: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nacionalidade portuguesa, ou de qualquer estado membro da União Europeia ou estar matriculado em qualquer estabelecimento de ensino superior, em Portugal; </a:t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- Estar </a:t>
            </a: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formalmente inscrito num curso de estudos a tempo inteiro, desde o bacharelato até ao doutoramento, conducente a diploma ou grau académico; </a:t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- Ter </a:t>
            </a:r>
            <a:r>
              <a:rPr lang="pt-PT" sz="5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condições de matricula no 2º ano do Curso (licenciatura); </a:t>
            </a: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- Não ter efectuado uma mobilidade </a:t>
            </a:r>
            <a:r>
              <a:rPr lang="pt-PT" sz="5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ERASMUS+ </a:t>
            </a: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superior a 12 meses durante o mesmo ciclo de estudos;</a:t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- Não estar abrangido em simultâneo, por outros programas de actividades enquadradas no âmbito da União Europeia; </a:t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- Escolher uma instituição localizada num Estado-membro da União Europeia, no Espaço Económico Europeu ou num país em adesão à União Europeia, </a:t>
            </a:r>
            <a:r>
              <a:rPr lang="pt-PT" sz="5600" u="sng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que tenha um acordo interinstitucional ERASMUS estabelecido com </a:t>
            </a:r>
            <a:r>
              <a:rPr lang="pt-PT" sz="5600" u="sng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a </a:t>
            </a:r>
            <a:r>
              <a:rPr lang="pt-PT" sz="5600" u="sng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ESCS</a:t>
            </a:r>
            <a:r>
              <a:rPr lang="pt-PT" sz="5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, </a:t>
            </a: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na mesma área científica; </a:t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- Assinar um </a:t>
            </a:r>
            <a:r>
              <a:rPr lang="pt-PT" sz="5600" u="sng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acordo de reconhecimento académico </a:t>
            </a: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de forma a garantir que os estudos efectuados no estrangeiro são plenamente reconhecidos por ambas as instituições de ensino; </a:t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- Realizar a mobilidade por um </a:t>
            </a:r>
            <a:r>
              <a:rPr lang="pt-PT" sz="5600" u="sng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período mínimo de três </a:t>
            </a:r>
            <a:r>
              <a:rPr lang="pt-PT" sz="5600" u="sng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meses (estudos) ou dois meses (estágio) </a:t>
            </a: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 um período máximo de doze meses, entre 1 de Julho de </a:t>
            </a:r>
            <a:r>
              <a:rPr lang="pt-PT" sz="5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2019 </a:t>
            </a: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e 30 de Setembro de </a:t>
            </a:r>
            <a:r>
              <a:rPr lang="pt-PT" sz="56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>2020.</a:t>
            </a:r>
            <a: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  <a:t/>
            </a:r>
            <a:br>
              <a:rPr lang="pt-PT" sz="5600" dirty="0">
                <a:solidFill>
                  <a:schemeClr val="bg2">
                    <a:lumMod val="50000"/>
                  </a:schemeClr>
                </a:solidFill>
                <a:latin typeface="Helvetica" pitchFamily="34" charset="0"/>
              </a:rPr>
            </a:br>
            <a:endParaRPr lang="pt-PT" sz="5600" dirty="0">
              <a:solidFill>
                <a:schemeClr val="bg2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345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2478</TotalTime>
  <Words>447</Words>
  <Application>Microsoft Office PowerPoint</Application>
  <PresentationFormat>Apresentação no Ecrã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18" baseType="lpstr">
      <vt:lpstr>Tema do Office</vt:lpstr>
      <vt:lpstr>PROGRAMA ERASMUS +  Programa da União Europeia para a Educação, Formação, Juventude e Desporto   2014-2020   </vt:lpstr>
      <vt:lpstr>Erasmus+ Objetivos</vt:lpstr>
      <vt:lpstr>Quais são as vantagens da participação dos Estudantes no Programa Erasmus+?  É, sem dúvida, uma oportunidade única! O estudante Erasmus+ beneficiará de uma experiência muito gratificante a nível académico e pessoal, que se traduzirá:  • Em grande crescimento pessoal e intelectual; • No conhecimento de novas culturas, línguas, novos métodos de trabalho e novas tecnologias; • Numa maior empregabilidade futura, não só em mercados estrangeiros, mas também nacionais; • Numa maior capacidade de adaptação, flexibilidade, autonomia, iniciativa e espírito empreendedor; • Num alargar de horizontes, contribuindo, assim, para a construção de uma Europa cada vez mais unida na diversidade cultural, linguística e educacional.   </vt:lpstr>
      <vt:lpstr>Erasmus + (2014-2020) Estrutura</vt:lpstr>
      <vt:lpstr>Erasmus+  Ação-chave 1 (KA1)   Mobilidade individual para fins de aprendizagem </vt:lpstr>
      <vt:lpstr>Erasmus+  KA1 –Mobilidade de Estudantes </vt:lpstr>
      <vt:lpstr>Erasmus+   KA1 –Mobilidade de Estudantes Duração </vt:lpstr>
      <vt:lpstr>Erasmus+  KA1 –Mobilidade de Estudantes –  Estudos, Estágios ou Estágios Recém-Graduados </vt:lpstr>
      <vt:lpstr>Erasmus+  KA1 –Mobilidade de Estudantes –  Critérios de elegibilidade </vt:lpstr>
      <vt:lpstr>Erasmus+  KA1 –Mobilidade de Estudantes –  Formula de Seriação </vt:lpstr>
      <vt:lpstr>Erasmus+  KA1 –Mobilidade de Estudantes –  Bolsa de Mobilidade </vt:lpstr>
      <vt:lpstr> Erasmus+  KA1 –Mobilidade de Estudantes Tabela de Bolsas (ano académico de 2019-20) Estudantes para Estudos e Estágios   </vt:lpstr>
      <vt:lpstr> Erasmus+  KA1 –Mobilidade de Estudantes Matrícula e Propinas  </vt:lpstr>
      <vt:lpstr> Erasmus+  KA1 –Mobilidade de Estudantes Reconhecimento Académico  </vt:lpstr>
      <vt:lpstr> Erasmus+  KA1 –Mobilidade de Estudantes Preparação Linguística  </vt:lpstr>
      <vt:lpstr> Erasmus+  KA1 –Mobilidade de Estudantes Candidaturas  </vt:lpstr>
      <vt:lpstr>CONTATOS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ERASMUS +  AÇÃO-CHAVE 2 (KA2) – Cooperação para a inovação e o intercâmbio de boas práticas  ALIANÇAS DO CONHECIMENTO  ALIANÇAS DE COMPETÊNCIAS SETORIAIS</dc:title>
  <dc:creator>Rute Agostinho</dc:creator>
  <cp:lastModifiedBy>Carla Ruivo</cp:lastModifiedBy>
  <cp:revision>183</cp:revision>
  <cp:lastPrinted>2014-09-15T14:01:56Z</cp:lastPrinted>
  <dcterms:created xsi:type="dcterms:W3CDTF">2014-03-03T15:22:05Z</dcterms:created>
  <dcterms:modified xsi:type="dcterms:W3CDTF">2018-12-04T16:30:32Z</dcterms:modified>
</cp:coreProperties>
</file>